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21696" y="404664"/>
            <a:ext cx="4822304" cy="3195786"/>
          </a:xfrm>
        </p:spPr>
        <p:txBody>
          <a:bodyPr/>
          <a:lstStyle/>
          <a:p>
            <a:r>
              <a:rPr lang="ru-RU" dirty="0" smtClean="0"/>
              <a:t>«Каверзные» задания</a:t>
            </a:r>
            <a:br>
              <a:rPr lang="ru-RU" dirty="0" smtClean="0"/>
            </a:br>
            <a:r>
              <a:rPr lang="ru-RU" dirty="0" smtClean="0"/>
              <a:t> в ОГЭ по информатике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221088"/>
            <a:ext cx="4024536" cy="2328664"/>
          </a:xfrm>
        </p:spPr>
        <p:txBody>
          <a:bodyPr>
            <a:normAutofit fontScale="92500"/>
          </a:bodyPr>
          <a:lstStyle/>
          <a:p>
            <a:pPr algn="r"/>
            <a:r>
              <a:rPr lang="ru-RU" sz="2800" dirty="0" smtClean="0"/>
              <a:t>Использованы материалы</a:t>
            </a:r>
          </a:p>
          <a:p>
            <a:pPr algn="r"/>
            <a:r>
              <a:rPr lang="ru-RU" sz="2800" dirty="0" smtClean="0"/>
              <a:t>семинара АСОУ для экспертов </a:t>
            </a:r>
            <a:r>
              <a:rPr lang="ru-RU" sz="2800" dirty="0" smtClean="0"/>
              <a:t>ОГЭ и материалы ОБЗ (ОГЭ по информатике) ФИПИ</a:t>
            </a:r>
            <a:endParaRPr lang="ru-RU" sz="2800" dirty="0"/>
          </a:p>
        </p:txBody>
      </p:sp>
      <p:pic>
        <p:nvPicPr>
          <p:cNvPr id="5" name="Рисунок 4" descr="373e81a968245db2d36edfe26d09fc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8833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4 – файловая организация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i="1" dirty="0" smtClean="0"/>
              <a:t>Задание №29130C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В некотором каталоге хранился файл </a:t>
            </a:r>
            <a:r>
              <a:rPr lang="ru-RU" b="1" dirty="0" smtClean="0"/>
              <a:t>Том 1, </a:t>
            </a:r>
            <a:r>
              <a:rPr lang="ru-RU" dirty="0" smtClean="0"/>
              <a:t>имевший полное имя</a:t>
            </a:r>
            <a:r>
              <a:rPr lang="ru-RU" b="1" dirty="0" smtClean="0"/>
              <a:t> D:\Литература\20 </a:t>
            </a:r>
            <a:r>
              <a:rPr lang="ru-RU" b="1" dirty="0" err="1" smtClean="0"/>
              <a:t>век\Том</a:t>
            </a:r>
            <a:r>
              <a:rPr lang="ru-RU" b="1" dirty="0" smtClean="0"/>
              <a:t> 1</a:t>
            </a:r>
            <a:r>
              <a:rPr lang="ru-RU" dirty="0" smtClean="0"/>
              <a:t>. Пользователь, находившийся в этом каталоге, поднялся на два уровня вверх, создал подкаталог </a:t>
            </a:r>
            <a:r>
              <a:rPr lang="ru-RU" b="1" dirty="0" smtClean="0"/>
              <a:t>Шолохов</a:t>
            </a:r>
            <a:r>
              <a:rPr lang="ru-RU" dirty="0" smtClean="0"/>
              <a:t> и переместил в созданный подкаталог файл </a:t>
            </a:r>
            <a:r>
              <a:rPr lang="ru-RU" b="1" dirty="0" smtClean="0"/>
              <a:t>Том 1</a:t>
            </a:r>
            <a:r>
              <a:rPr lang="ru-RU" dirty="0" smtClean="0"/>
              <a:t>. Каково стало полное имя этого файла после перемещения?</a:t>
            </a:r>
            <a:endParaRPr lang="ru-RU" sz="2400" dirty="0" smtClean="0"/>
          </a:p>
          <a:p>
            <a:pPr lvl="1"/>
            <a:r>
              <a:rPr lang="ru-RU" dirty="0" smtClean="0"/>
              <a:t>1)</a:t>
            </a:r>
            <a:r>
              <a:rPr lang="ru-RU" dirty="0" err="1" smtClean="0"/>
              <a:t>D:\Литература\Шолохов\Том</a:t>
            </a:r>
            <a:r>
              <a:rPr lang="ru-RU" dirty="0" smtClean="0"/>
              <a:t> 1</a:t>
            </a:r>
            <a:endParaRPr lang="ru-RU" sz="2000" dirty="0" smtClean="0"/>
          </a:p>
          <a:p>
            <a:pPr lvl="1"/>
            <a:r>
              <a:rPr lang="ru-RU" dirty="0" smtClean="0"/>
              <a:t>2)D:\20 </a:t>
            </a:r>
            <a:r>
              <a:rPr lang="ru-RU" dirty="0" err="1" smtClean="0"/>
              <a:t>век\Шолохов\Том</a:t>
            </a:r>
            <a:r>
              <a:rPr lang="ru-RU" dirty="0" smtClean="0"/>
              <a:t> 1</a:t>
            </a:r>
            <a:endParaRPr lang="ru-RU" sz="2000" dirty="0" smtClean="0"/>
          </a:p>
          <a:p>
            <a:pPr lvl="1"/>
            <a:r>
              <a:rPr lang="ru-RU" dirty="0" smtClean="0"/>
              <a:t>3)D:\Литература\20 </a:t>
            </a:r>
            <a:r>
              <a:rPr lang="ru-RU" dirty="0" err="1" smtClean="0"/>
              <a:t>век\Шолохов\Том</a:t>
            </a:r>
            <a:r>
              <a:rPr lang="ru-RU" dirty="0" smtClean="0"/>
              <a:t> 1</a:t>
            </a:r>
            <a:endParaRPr lang="ru-RU" sz="2000" dirty="0" smtClean="0"/>
          </a:p>
          <a:p>
            <a:pPr lvl="1"/>
            <a:r>
              <a:rPr lang="ru-RU" dirty="0" smtClean="0"/>
              <a:t>4)</a:t>
            </a:r>
            <a:r>
              <a:rPr lang="ru-RU" dirty="0" err="1" smtClean="0"/>
              <a:t>D:\Шолохов\Том</a:t>
            </a:r>
            <a:r>
              <a:rPr lang="ru-RU" dirty="0" smtClean="0"/>
              <a:t> 1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7 – кодирование и декодирование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i="1" dirty="0" smtClean="0"/>
              <a:t>Задание №137FF0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 разведчика была получена следующая шифрованная радиограмма, переданная с использованием азбуки Морзе: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	∙ - ∙ ∙ - ∙ - - ∙ - - - ∙ ∙ - - ∙</a:t>
            </a:r>
          </a:p>
          <a:p>
            <a:pPr>
              <a:buNone/>
            </a:pPr>
            <a:r>
              <a:rPr lang="ru-RU" dirty="0" smtClean="0"/>
              <a:t>При передаче радиограммы было потеряно разбиение на буквы, но известно, что в радиограмме использовались только следующие буквы:</a:t>
            </a:r>
          </a:p>
          <a:p>
            <a:endParaRPr lang="ru-RU" b="1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Определите текст радиограммы.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4365104"/>
          <a:ext cx="6096000" cy="1003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</a:p>
                  </a:txBody>
                  <a:tcPr marL="31750" marR="31750" marT="31750" marB="3175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∙ ∙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∙ -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 ∙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- ∙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- - ∙</a:t>
                      </a:r>
                    </a:p>
                  </a:txBody>
                  <a:tcPr marL="31750" marR="31750" marT="31750" marB="317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7 – кодирование и декодирование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600" i="1" dirty="0" smtClean="0"/>
              <a:t>Задание №0D6782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От разведчика была получена следующая шифрованная радиограмма, переданная с использованием азбуки Морзе:</a:t>
            </a:r>
          </a:p>
          <a:p>
            <a:pPr>
              <a:buNone/>
            </a:pPr>
            <a:r>
              <a:rPr lang="ru-RU" sz="2600" b="1" dirty="0" smtClean="0"/>
              <a:t>		– ∙ – – ∙ – – – ∙ ∙ ∙ ∙ – ∙</a:t>
            </a:r>
          </a:p>
          <a:p>
            <a:pPr>
              <a:buNone/>
            </a:pPr>
            <a:r>
              <a:rPr lang="ru-RU" sz="2600" dirty="0" smtClean="0"/>
              <a:t>При передаче радиограммы было потеряно разбиение на буквы, но известно, что в радиограмме использовались только следующие буквы:</a:t>
            </a:r>
          </a:p>
          <a:p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Определите текст радиограммы. В ответе укажите, сколько букв было в исходной радиограмме.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4653136"/>
          <a:ext cx="6096000" cy="1038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</a:p>
                  </a:txBody>
                  <a:tcPr marL="31750" marR="31750" marT="31750" marB="3175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∙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 ∙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 – –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 – ∙ ∙ 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 – ∙ –</a:t>
                      </a:r>
                    </a:p>
                  </a:txBody>
                  <a:tcPr marL="31750" marR="31750" marT="31750" marB="317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7 – кодирование и декодирование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i="1" dirty="0" smtClean="0"/>
              <a:t>Задание №1cada5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Валя шифрует русские слова, записывая вместо каждой буквы её код.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Некоторые цепочки можно расшифровать не одним способом. Например, 00101001 может означать не только УРА, но и УАУ.</a:t>
            </a:r>
          </a:p>
          <a:p>
            <a:pPr>
              <a:buNone/>
            </a:pPr>
            <a:r>
              <a:rPr lang="ru-RU" dirty="0" smtClean="0"/>
              <a:t>Даны три кодовые цепочки:</a:t>
            </a:r>
          </a:p>
          <a:p>
            <a:pPr>
              <a:buNone/>
            </a:pPr>
            <a:r>
              <a:rPr lang="ru-RU" dirty="0" smtClean="0"/>
              <a:t>	01001001</a:t>
            </a:r>
          </a:p>
          <a:p>
            <a:pPr>
              <a:buNone/>
            </a:pPr>
            <a:r>
              <a:rPr lang="ru-RU" dirty="0" smtClean="0"/>
              <a:t>	11101001</a:t>
            </a:r>
          </a:p>
          <a:p>
            <a:pPr>
              <a:buNone/>
            </a:pPr>
            <a:r>
              <a:rPr lang="ru-RU" dirty="0" smtClean="0"/>
              <a:t>	10001010</a:t>
            </a:r>
          </a:p>
          <a:p>
            <a:pPr>
              <a:buNone/>
            </a:pPr>
            <a:r>
              <a:rPr lang="ru-RU" dirty="0" smtClean="0"/>
              <a:t>Найдите среди них ту, которая имеет только одну расшифровку и запишите в ответе расшифрованное слово.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9632" y="2564904"/>
          <a:ext cx="6096000" cy="898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</a:p>
                  </a:txBody>
                  <a:tcPr marL="31750" marR="31750" marT="31750" marB="3175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01 </a:t>
                      </a: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</a:t>
                      </a: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100 </a:t>
                      </a: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111 </a:t>
                      </a: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</a:t>
                      </a:r>
                    </a:p>
                  </a:txBody>
                  <a:tcPr marL="31750" marR="31750" marT="31750" marB="317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7 – кодирование и декодирование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506916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600" i="1" dirty="0" smtClean="0"/>
              <a:t>Задание №FA7FDA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Ваня шифрует русские слова, записывая вместо каждой буквы её номер в алфавите (без пробелов). Номера букв даны в таблице.</a:t>
            </a:r>
          </a:p>
          <a:p>
            <a:pPr>
              <a:buNone/>
            </a:pPr>
            <a:r>
              <a:rPr lang="ru-RU" sz="3600" dirty="0" smtClean="0"/>
              <a:t>Некоторые шифровки можно расшифровать несколькими способами. Например, 311333 может означать «ВАЛЯ», может – «ЭЛЯ», а может – «ВААВВВ».</a:t>
            </a:r>
          </a:p>
          <a:p>
            <a:pPr>
              <a:buNone/>
            </a:pPr>
            <a:r>
              <a:rPr lang="ru-RU" sz="3600" dirty="0" smtClean="0"/>
              <a:t>Даны четыре шифровки:</a:t>
            </a:r>
          </a:p>
          <a:p>
            <a:pPr>
              <a:buNone/>
            </a:pPr>
            <a:r>
              <a:rPr lang="ru-RU" sz="3600" dirty="0" smtClean="0"/>
              <a:t>	312112</a:t>
            </a:r>
          </a:p>
          <a:p>
            <a:pPr>
              <a:buNone/>
            </a:pPr>
            <a:r>
              <a:rPr lang="ru-RU" sz="3600" dirty="0" smtClean="0"/>
              <a:t>	122987</a:t>
            </a:r>
          </a:p>
          <a:p>
            <a:pPr>
              <a:buNone/>
            </a:pPr>
            <a:r>
              <a:rPr lang="ru-RU" sz="3600" dirty="0" smtClean="0"/>
              <a:t>	892635</a:t>
            </a:r>
          </a:p>
          <a:p>
            <a:pPr>
              <a:buNone/>
            </a:pPr>
            <a:r>
              <a:rPr lang="ru-RU" sz="3600" dirty="0" smtClean="0"/>
              <a:t>	512030</a:t>
            </a:r>
          </a:p>
          <a:p>
            <a:pPr>
              <a:buNone/>
            </a:pPr>
            <a:r>
              <a:rPr lang="ru-RU" sz="3600" dirty="0" smtClean="0"/>
              <a:t>Только одна из них расшифровывается единственным способом. Найдите её и расшифруйте. Получившееся слово запишите в качестве ответа.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868144" y="2060848"/>
          <a:ext cx="2880000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2225" marR="22225" marT="22225" marB="22225" anchor="b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2225" marR="22225" marT="22225" marB="22225" anchor="b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2225" marR="22225" marT="22225" marB="22225" anchor="b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2225" marR="22225" marT="22225" marB="22225" anchor="b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2225" marR="22225" marT="22225" marB="22225" anchor="b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22225" marR="22225" marT="22225" marB="22225" anchor="b"/>
                </a:tc>
              </a:tr>
              <a:tr h="288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22225" marR="22225" marT="22225" marB="2222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22225" marR="22225" marT="22225" marB="22225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7 – кодирование и декодирование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i="1" dirty="0" smtClean="0"/>
              <a:t>Задание №B8EFE5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Сообщение было зашифровано кодом. Использовались только буквы, приведённые в таблице: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Определите, какая(-</a:t>
            </a:r>
            <a:r>
              <a:rPr lang="ru-RU" dirty="0" err="1" smtClean="0"/>
              <a:t>ие</a:t>
            </a:r>
            <a:r>
              <a:rPr lang="ru-RU" dirty="0" smtClean="0"/>
              <a:t>) буква(-</a:t>
            </a:r>
            <a:r>
              <a:rPr lang="ru-RU" dirty="0" err="1" smtClean="0"/>
              <a:t>ы</a:t>
            </a:r>
            <a:r>
              <a:rPr lang="ru-RU" dirty="0" smtClean="0"/>
              <a:t>) в сообщении повторяется(-</a:t>
            </a:r>
            <a:r>
              <a:rPr lang="ru-RU" dirty="0" err="1" smtClean="0"/>
              <a:t>ются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b="1" dirty="0" smtClean="0"/>
              <a:t>.</a:t>
            </a:r>
            <a:r>
              <a:rPr lang="ru-RU" b="1" dirty="0" err="1" smtClean="0"/>
              <a:t>o</a:t>
            </a:r>
            <a:r>
              <a:rPr lang="ru-RU" b="1" dirty="0" smtClean="0"/>
              <a:t>..</a:t>
            </a:r>
            <a:r>
              <a:rPr lang="ru-RU" b="1" dirty="0" err="1" smtClean="0"/>
              <a:t>o.oo.o.oo.o...o</a:t>
            </a:r>
            <a:r>
              <a:rPr lang="ru-RU" b="1" dirty="0" smtClean="0"/>
              <a:t>..</a:t>
            </a:r>
            <a:r>
              <a:rPr lang="ru-RU" b="1" dirty="0" err="1" smtClean="0"/>
              <a:t>o.oo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3429000"/>
          <a:ext cx="6096000" cy="9301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2400" b="1">
                          <a:latin typeface="Courier New"/>
                          <a:ea typeface="Times New Roman"/>
                          <a:cs typeface="Times New Roman"/>
                        </a:rPr>
                        <a:t>..o..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2400" b="1" dirty="0">
                          <a:latin typeface="Courier New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2400" b="1" dirty="0" err="1">
                          <a:latin typeface="Courier New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ru-RU" sz="2400" b="1" dirty="0">
                          <a:latin typeface="Courier New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2400" b="1" dirty="0" err="1">
                          <a:latin typeface="Courier New"/>
                          <a:ea typeface="Times New Roman"/>
                          <a:cs typeface="Times New Roman"/>
                        </a:rPr>
                        <a:t>o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2400" b="1" dirty="0">
                          <a:latin typeface="Courier New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2400" b="1" dirty="0" err="1">
                          <a:latin typeface="Courier New"/>
                          <a:ea typeface="Times New Roman"/>
                          <a:cs typeface="Times New Roman"/>
                        </a:rPr>
                        <a:t>oo.o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2400" b="1" dirty="0">
                          <a:latin typeface="Courier New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2400" b="1" dirty="0" err="1">
                          <a:latin typeface="Courier New"/>
                          <a:ea typeface="Times New Roman"/>
                          <a:cs typeface="Times New Roman"/>
                        </a:rPr>
                        <a:t>oooo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2400" b="1" dirty="0">
                          <a:latin typeface="Courier New"/>
                          <a:ea typeface="Times New Roman"/>
                          <a:cs typeface="Times New Roman"/>
                        </a:rPr>
                        <a:t>...</a:t>
                      </a:r>
                      <a:r>
                        <a:rPr lang="ru-RU" sz="2400" b="1" dirty="0" err="1">
                          <a:latin typeface="Courier New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ru-RU" sz="2400" b="1" dirty="0">
                          <a:latin typeface="Courier New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"/>
                        </a:spcAft>
                      </a:pPr>
                      <a:r>
                        <a:rPr lang="ru-RU" sz="2400" b="1" dirty="0">
                          <a:latin typeface="Courier New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2400" b="1" dirty="0" err="1">
                          <a:latin typeface="Courier New"/>
                          <a:ea typeface="Times New Roman"/>
                          <a:cs typeface="Times New Roman"/>
                        </a:rPr>
                        <a:t>o.oo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5" marR="22225" marT="22225" marB="222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2 – значение логического выражения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i="1" dirty="0" smtClean="0"/>
              <a:t>Задание №03D3D9</a:t>
            </a:r>
            <a:endParaRPr lang="ru-RU" sz="4000" dirty="0" smtClean="0"/>
          </a:p>
          <a:p>
            <a:pPr>
              <a:buNone/>
            </a:pPr>
            <a:r>
              <a:rPr lang="ru-RU" dirty="0" smtClean="0"/>
              <a:t>Для какой из приведённых последовательностей цветных бусин истинно высказывание:</a:t>
            </a:r>
            <a:endParaRPr lang="ru-RU" sz="4000" dirty="0" smtClean="0"/>
          </a:p>
          <a:p>
            <a:pPr>
              <a:buNone/>
            </a:pPr>
            <a:r>
              <a:rPr lang="ru-RU" dirty="0" smtClean="0"/>
              <a:t>(Вторая бусина жёлтая) </a:t>
            </a:r>
            <a:r>
              <a:rPr lang="ru-RU" b="1" dirty="0" smtClean="0"/>
              <a:t>И НЕ</a:t>
            </a:r>
            <a:r>
              <a:rPr lang="ru-RU" dirty="0" smtClean="0"/>
              <a:t>(Четвёртая бусина зелёная) </a:t>
            </a:r>
            <a:r>
              <a:rPr lang="ru-RU" b="1" dirty="0" smtClean="0"/>
              <a:t>И</a:t>
            </a:r>
            <a:r>
              <a:rPr lang="ru-RU" dirty="0" smtClean="0"/>
              <a:t> </a:t>
            </a:r>
            <a:r>
              <a:rPr lang="ru-RU" b="1" dirty="0" smtClean="0"/>
              <a:t>НЕ</a:t>
            </a:r>
            <a:r>
              <a:rPr lang="ru-RU" dirty="0" smtClean="0"/>
              <a:t>(Последняя бусина красная)</a:t>
            </a:r>
            <a:endParaRPr lang="ru-RU" sz="4000" dirty="0" smtClean="0"/>
          </a:p>
          <a:p>
            <a:pPr>
              <a:buNone/>
            </a:pPr>
            <a:r>
              <a:rPr lang="ru-RU" b="1" dirty="0" smtClean="0"/>
              <a:t>(К – </a:t>
            </a:r>
            <a:r>
              <a:rPr lang="ru-RU" dirty="0" smtClean="0"/>
              <a:t>красный</a:t>
            </a:r>
            <a:r>
              <a:rPr lang="ru-RU" b="1" dirty="0" smtClean="0"/>
              <a:t>, Ж – </a:t>
            </a:r>
            <a:r>
              <a:rPr lang="ru-RU" dirty="0" smtClean="0"/>
              <a:t>жёлтый</a:t>
            </a:r>
            <a:r>
              <a:rPr lang="ru-RU" b="1" dirty="0" smtClean="0"/>
              <a:t>, С – </a:t>
            </a:r>
            <a:r>
              <a:rPr lang="ru-RU" dirty="0" smtClean="0"/>
              <a:t>синий</a:t>
            </a:r>
            <a:r>
              <a:rPr lang="ru-RU" b="1" dirty="0" smtClean="0"/>
              <a:t>, З – </a:t>
            </a:r>
            <a:r>
              <a:rPr lang="ru-RU" dirty="0" smtClean="0"/>
              <a:t>зелёный)?</a:t>
            </a:r>
            <a:endParaRPr lang="ru-RU" sz="4000" dirty="0" smtClean="0"/>
          </a:p>
          <a:p>
            <a:pPr lvl="1">
              <a:buNone/>
            </a:pPr>
            <a:r>
              <a:rPr lang="ru-RU" dirty="0" smtClean="0"/>
              <a:t>1)СЗККЖК</a:t>
            </a:r>
            <a:endParaRPr lang="ru-RU" sz="3600" dirty="0" smtClean="0"/>
          </a:p>
          <a:p>
            <a:pPr lvl="1">
              <a:buNone/>
            </a:pPr>
            <a:r>
              <a:rPr lang="ru-RU" dirty="0" smtClean="0"/>
              <a:t>2)ЖЖКСЗК</a:t>
            </a:r>
            <a:endParaRPr lang="ru-RU" sz="3600" dirty="0" smtClean="0"/>
          </a:p>
          <a:p>
            <a:pPr lvl="1">
              <a:buNone/>
            </a:pPr>
            <a:r>
              <a:rPr lang="ru-RU" dirty="0" smtClean="0"/>
              <a:t>3)СЖСЗКЗ</a:t>
            </a:r>
            <a:endParaRPr lang="ru-RU" sz="3600" dirty="0" smtClean="0"/>
          </a:p>
          <a:p>
            <a:pPr lvl="1">
              <a:buNone/>
            </a:pPr>
            <a:r>
              <a:rPr lang="ru-RU" dirty="0" smtClean="0"/>
              <a:t>4)КЖЗСКС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2 – значение логического выражения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i="1" dirty="0" smtClean="0"/>
              <a:t>Задание №66d224</a:t>
            </a:r>
            <a:endParaRPr lang="ru-RU" sz="4000" dirty="0" smtClean="0"/>
          </a:p>
          <a:p>
            <a:pPr>
              <a:buNone/>
            </a:pPr>
            <a:r>
              <a:rPr lang="ru-RU" dirty="0" smtClean="0"/>
              <a:t>Для какого из приведённых имён ЛОЖНО высказывание:</a:t>
            </a:r>
            <a:endParaRPr lang="ru-RU" sz="4000" dirty="0" smtClean="0"/>
          </a:p>
          <a:p>
            <a:pPr>
              <a:buNone/>
            </a:pPr>
            <a:r>
              <a:rPr lang="ru-RU" dirty="0" smtClean="0"/>
              <a:t>(Третья буква гласная) </a:t>
            </a:r>
            <a:r>
              <a:rPr lang="ru-RU" b="1" dirty="0" smtClean="0"/>
              <a:t>ИЛИ НЕ</a:t>
            </a:r>
            <a:r>
              <a:rPr lang="ru-RU" dirty="0" smtClean="0"/>
              <a:t> (Последняя буква гласная)?</a:t>
            </a:r>
            <a:endParaRPr lang="ru-RU" sz="4000" dirty="0" smtClean="0"/>
          </a:p>
          <a:p>
            <a:pPr lvl="1">
              <a:buNone/>
            </a:pPr>
            <a:r>
              <a:rPr lang="ru-RU" dirty="0" smtClean="0"/>
              <a:t>1)Елена</a:t>
            </a:r>
            <a:endParaRPr lang="ru-RU" sz="3600" dirty="0" smtClean="0"/>
          </a:p>
          <a:p>
            <a:pPr lvl="1">
              <a:buNone/>
            </a:pPr>
            <a:r>
              <a:rPr lang="ru-RU" dirty="0" smtClean="0"/>
              <a:t>2)Татьяна</a:t>
            </a:r>
            <a:endParaRPr lang="ru-RU" sz="3600" dirty="0" smtClean="0"/>
          </a:p>
          <a:p>
            <a:pPr lvl="1">
              <a:buNone/>
            </a:pPr>
            <a:r>
              <a:rPr lang="ru-RU" dirty="0" smtClean="0"/>
              <a:t>3)Максим</a:t>
            </a:r>
            <a:endParaRPr lang="ru-RU" sz="3600" dirty="0" smtClean="0"/>
          </a:p>
          <a:p>
            <a:pPr lvl="1">
              <a:buNone/>
            </a:pPr>
            <a:r>
              <a:rPr lang="ru-RU" dirty="0" smtClean="0"/>
              <a:t>4)Станислав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2 – значение логического выражения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/>
              <a:t>Задание №7A4CA9</a:t>
            </a:r>
            <a:endParaRPr lang="ru-RU" sz="4000" dirty="0" smtClean="0"/>
          </a:p>
          <a:p>
            <a:pPr>
              <a:buNone/>
            </a:pPr>
            <a:r>
              <a:rPr lang="ru-RU" dirty="0" smtClean="0"/>
              <a:t>Для какого из указанных значений числа X ЛОЖНО выражение:</a:t>
            </a:r>
            <a:endParaRPr lang="ru-RU" sz="4000" dirty="0" smtClean="0"/>
          </a:p>
          <a:p>
            <a:pPr>
              <a:buNone/>
            </a:pPr>
            <a:r>
              <a:rPr lang="ru-RU" b="1" dirty="0" smtClean="0"/>
              <a:t>НЕ </a:t>
            </a:r>
            <a:r>
              <a:rPr lang="ru-RU" dirty="0" smtClean="0"/>
              <a:t>( X &gt; 2 ) </a:t>
            </a:r>
            <a:r>
              <a:rPr lang="ru-RU" b="1" dirty="0" smtClean="0"/>
              <a:t>ИЛИ</a:t>
            </a:r>
            <a:r>
              <a:rPr lang="ru-RU" dirty="0" smtClean="0"/>
              <a:t> ( X = 4)?</a:t>
            </a:r>
            <a:endParaRPr lang="ru-RU" sz="4000" dirty="0" smtClean="0"/>
          </a:p>
          <a:p>
            <a:pPr lvl="1">
              <a:buNone/>
            </a:pPr>
            <a:r>
              <a:rPr lang="ru-RU" dirty="0" smtClean="0"/>
              <a:t>1)1</a:t>
            </a:r>
            <a:endParaRPr lang="ru-RU" sz="3600" dirty="0" smtClean="0"/>
          </a:p>
          <a:p>
            <a:pPr lvl="1">
              <a:buNone/>
            </a:pPr>
            <a:r>
              <a:rPr lang="ru-RU" dirty="0" smtClean="0"/>
              <a:t>2)2</a:t>
            </a:r>
            <a:endParaRPr lang="ru-RU" sz="3600" dirty="0" smtClean="0"/>
          </a:p>
          <a:p>
            <a:pPr lvl="1">
              <a:buNone/>
            </a:pPr>
            <a:r>
              <a:rPr lang="ru-RU" dirty="0" smtClean="0"/>
              <a:t>3)3</a:t>
            </a:r>
            <a:endParaRPr lang="ru-RU" sz="3600" dirty="0" smtClean="0"/>
          </a:p>
          <a:p>
            <a:pPr lvl="1">
              <a:buNone/>
            </a:pPr>
            <a:r>
              <a:rPr lang="ru-RU" dirty="0" smtClean="0"/>
              <a:t>4)4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2 – значение логического выражения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/>
              <a:t>Задание №4179C4</a:t>
            </a:r>
            <a:endParaRPr lang="ru-RU" sz="4000" dirty="0" smtClean="0"/>
          </a:p>
          <a:p>
            <a:pPr>
              <a:buNone/>
            </a:pPr>
            <a:r>
              <a:rPr lang="ru-RU" dirty="0" smtClean="0"/>
              <a:t>Для какого из приведённых чисел ЛОЖНО высказывание:</a:t>
            </a:r>
            <a:endParaRPr lang="ru-RU" sz="4000" dirty="0" smtClean="0"/>
          </a:p>
          <a:p>
            <a:pPr>
              <a:buNone/>
            </a:pPr>
            <a:r>
              <a:rPr lang="ru-RU" dirty="0" smtClean="0"/>
              <a:t>(число &lt; 40) </a:t>
            </a:r>
            <a:r>
              <a:rPr lang="ru-RU" b="1" dirty="0" smtClean="0"/>
              <a:t>ИЛИ НЕ</a:t>
            </a:r>
            <a:r>
              <a:rPr lang="ru-RU" dirty="0" smtClean="0"/>
              <a:t> (число чётное)?</a:t>
            </a:r>
            <a:endParaRPr lang="ru-RU" sz="4000" dirty="0" smtClean="0"/>
          </a:p>
          <a:p>
            <a:pPr lvl="1">
              <a:buNone/>
            </a:pPr>
            <a:r>
              <a:rPr lang="ru-RU" dirty="0" smtClean="0"/>
              <a:t>1)123</a:t>
            </a:r>
            <a:endParaRPr lang="ru-RU" sz="3600" dirty="0" smtClean="0"/>
          </a:p>
          <a:p>
            <a:pPr lvl="1">
              <a:buNone/>
            </a:pPr>
            <a:r>
              <a:rPr lang="ru-RU" dirty="0" smtClean="0"/>
              <a:t>2)56</a:t>
            </a:r>
            <a:endParaRPr lang="ru-RU" sz="3600" dirty="0" smtClean="0"/>
          </a:p>
          <a:p>
            <a:pPr lvl="1">
              <a:buNone/>
            </a:pPr>
            <a:r>
              <a:rPr lang="ru-RU" dirty="0" smtClean="0"/>
              <a:t>3)9</a:t>
            </a:r>
            <a:endParaRPr lang="ru-RU" sz="3600" dirty="0" smtClean="0"/>
          </a:p>
          <a:p>
            <a:pPr lvl="1">
              <a:buNone/>
            </a:pPr>
            <a:r>
              <a:rPr lang="ru-RU" dirty="0" smtClean="0"/>
              <a:t>4)8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Количественные и качественные показатели ОГЭ-2014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Приняли участие: 1662 учащихся</a:t>
            </a:r>
          </a:p>
          <a:p>
            <a:r>
              <a:rPr lang="ru-RU" smtClean="0"/>
              <a:t>Не преодолели минимальный порог: 21	(1.26%)</a:t>
            </a:r>
          </a:p>
          <a:p>
            <a:r>
              <a:rPr lang="ru-RU" smtClean="0"/>
              <a:t>Количество учащихся, получивших оценку 5 по предмету: 728 (43.8%)</a:t>
            </a:r>
          </a:p>
          <a:p>
            <a:r>
              <a:rPr lang="ru-RU" smtClean="0"/>
              <a:t>Из них набрали максимальный балл: 102	(6,14%)</a:t>
            </a:r>
          </a:p>
          <a:p>
            <a:r>
              <a:rPr lang="ru-RU" smtClean="0"/>
              <a:t>Средний балл по предмету: 15,97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9194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16 – алгоритм обработки цепочки символов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i="1" dirty="0" smtClean="0"/>
              <a:t>Задание №55DB16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Автомат получает на вход трёхзначное десятичное число. По полученному числу строится новое десятичное число по следующим правилам.</a:t>
            </a:r>
          </a:p>
          <a:p>
            <a:pPr>
              <a:buNone/>
            </a:pPr>
            <a:r>
              <a:rPr lang="ru-RU" dirty="0" smtClean="0"/>
              <a:t>1. Вычисляются два числа – сумма старшего и среднего разрядов, а также сумма среднего и младшего  разрядов заданного числа.</a:t>
            </a:r>
          </a:p>
          <a:p>
            <a:pPr>
              <a:buNone/>
            </a:pPr>
            <a:r>
              <a:rPr lang="ru-RU" dirty="0" smtClean="0"/>
              <a:t>2. Полученные два числа записываются друг за другом в порядке </a:t>
            </a:r>
            <a:r>
              <a:rPr lang="ru-RU" dirty="0" err="1" smtClean="0"/>
              <a:t>неубывания</a:t>
            </a:r>
            <a:r>
              <a:rPr lang="ru-RU" dirty="0" smtClean="0"/>
              <a:t>(без разделителей).</a:t>
            </a:r>
          </a:p>
          <a:p>
            <a:pPr>
              <a:buNone/>
            </a:pPr>
            <a:r>
              <a:rPr lang="ru-RU" i="1" dirty="0" smtClean="0"/>
              <a:t>Пример. Исходное число:  277. Поразрядные суммы: 9, 14. Результат: 914.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Определите, сколько из приведённых ниже чисел могут получиться </a:t>
            </a:r>
            <a:br>
              <a:rPr lang="ru-RU" dirty="0" smtClean="0"/>
            </a:br>
            <a:r>
              <a:rPr lang="ru-RU" dirty="0" smtClean="0"/>
              <a:t>в результате работы автомата.</a:t>
            </a:r>
          </a:p>
          <a:p>
            <a:pPr>
              <a:buNone/>
            </a:pPr>
            <a:r>
              <a:rPr lang="ru-RU" dirty="0" smtClean="0"/>
              <a:t>1616  169  163  1916  1619  316  916  116</a:t>
            </a:r>
          </a:p>
          <a:p>
            <a:pPr>
              <a:buNone/>
            </a:pPr>
            <a:r>
              <a:rPr lang="ru-RU" dirty="0" smtClean="0"/>
              <a:t>В ответе запишите только количество чисел.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16 – алгоритм обработки цепочки символов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i="1" dirty="0" smtClean="0"/>
              <a:t>Задание №4854DB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Цепочка из трех бусин, помеченных латинскими буквами, формируется по следующему правилу:</a:t>
            </a:r>
          </a:p>
          <a:p>
            <a:pPr>
              <a:buNone/>
            </a:pPr>
            <a:r>
              <a:rPr lang="ru-RU" dirty="0" smtClean="0"/>
              <a:t>– в середине цепочки стоит одна из бусин C, E, D;</a:t>
            </a:r>
          </a:p>
          <a:p>
            <a:pPr>
              <a:buNone/>
            </a:pPr>
            <a:r>
              <a:rPr lang="ru-RU" dirty="0" smtClean="0"/>
              <a:t>– на первом месте – одна из бусин H, A, C, которой нет на втором месте;</a:t>
            </a:r>
          </a:p>
          <a:p>
            <a:pPr>
              <a:buNone/>
            </a:pPr>
            <a:r>
              <a:rPr lang="ru-RU" dirty="0" smtClean="0"/>
              <a:t>– в конце – одна из бусин H, A, E, D, не стоящая на первом месте.</a:t>
            </a:r>
          </a:p>
          <a:p>
            <a:pPr>
              <a:buNone/>
            </a:pPr>
            <a:r>
              <a:rPr lang="ru-RU" dirty="0" smtClean="0"/>
              <a:t>Определите, сколько из перечисленных цепочек созданы по этому правилу?</a:t>
            </a:r>
          </a:p>
          <a:p>
            <a:pPr>
              <a:buNone/>
            </a:pPr>
            <a:r>
              <a:rPr lang="en-US" dirty="0" smtClean="0"/>
              <a:t>HEA  HDH  CCE  ADD  HEC  AED  HCE  ECH  CDE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ответе запишите только количество цепочек.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16 – алгоритм обработки цепочки символов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i="1" dirty="0" smtClean="0"/>
              <a:t>Задание №3419B0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4200" dirty="0" smtClean="0"/>
              <a:t>Некоторый алгоритм из одной цепочки символов получает новую цепочку следующим образом. Сначала вычисляется длина исходной цепочки символов; если она чётна, то удаляется правый символ цепочки, а если нечётна, то в начало цепочки добавляется буква </a:t>
            </a:r>
            <a:r>
              <a:rPr lang="ru-RU" sz="4200" b="1" dirty="0" smtClean="0"/>
              <a:t>В</a:t>
            </a:r>
            <a:r>
              <a:rPr lang="ru-RU" sz="4200" dirty="0" smtClean="0"/>
              <a:t>. В полученной цепочке символов каждая буква заменяется буквой, стоящей перед ней в русском алфавите (</a:t>
            </a:r>
            <a:r>
              <a:rPr lang="ru-RU" sz="4200" b="1" dirty="0" smtClean="0"/>
              <a:t>А</a:t>
            </a:r>
            <a:r>
              <a:rPr lang="ru-RU" sz="4200" dirty="0" smtClean="0"/>
              <a:t> – на </a:t>
            </a:r>
            <a:r>
              <a:rPr lang="ru-RU" sz="4200" b="1" dirty="0" smtClean="0"/>
              <a:t>Я</a:t>
            </a:r>
            <a:r>
              <a:rPr lang="ru-RU" sz="4200" dirty="0" smtClean="0"/>
              <a:t>, </a:t>
            </a:r>
            <a:r>
              <a:rPr lang="ru-RU" sz="4200" b="1" dirty="0" smtClean="0"/>
              <a:t>Б</a:t>
            </a:r>
            <a:r>
              <a:rPr lang="ru-RU" sz="4200" dirty="0" smtClean="0"/>
              <a:t> – на </a:t>
            </a:r>
            <a:r>
              <a:rPr lang="ru-RU" sz="4200" b="1" dirty="0" smtClean="0"/>
              <a:t>А</a:t>
            </a:r>
            <a:r>
              <a:rPr lang="ru-RU" sz="4200" dirty="0" smtClean="0"/>
              <a:t> и т. д., </a:t>
            </a:r>
            <a:r>
              <a:rPr lang="ru-RU" sz="4200" b="1" dirty="0" smtClean="0"/>
              <a:t>Я</a:t>
            </a:r>
            <a:r>
              <a:rPr lang="ru-RU" sz="4200" dirty="0" smtClean="0"/>
              <a:t> – на </a:t>
            </a:r>
            <a:r>
              <a:rPr lang="ru-RU" sz="4200" b="1" dirty="0" smtClean="0"/>
              <a:t>Ю</a:t>
            </a:r>
            <a:r>
              <a:rPr lang="ru-RU" sz="4200" dirty="0" smtClean="0"/>
              <a:t>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200" dirty="0" smtClean="0"/>
              <a:t>Получившаяся таким образом цепочка является результатом работы описанного алгоритма.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200" i="1" dirty="0" smtClean="0"/>
              <a:t>Например, если исходной была цепочка </a:t>
            </a:r>
            <a:r>
              <a:rPr lang="ru-RU" sz="4200" b="1" i="1" dirty="0" smtClean="0"/>
              <a:t>АВС</a:t>
            </a:r>
            <a:r>
              <a:rPr lang="ru-RU" sz="4200" i="1" dirty="0" smtClean="0"/>
              <a:t>, то результатом работы алгоритма будет цепочка </a:t>
            </a:r>
            <a:r>
              <a:rPr lang="ru-RU" sz="4200" b="1" i="1" dirty="0" smtClean="0"/>
              <a:t>БЯБР</a:t>
            </a:r>
            <a:r>
              <a:rPr lang="ru-RU" sz="4200" i="1" dirty="0" smtClean="0"/>
              <a:t>, а если исходной была цепочка </a:t>
            </a:r>
            <a:r>
              <a:rPr lang="ru-RU" sz="4200" b="1" i="1" dirty="0" smtClean="0"/>
              <a:t>КРОТ</a:t>
            </a:r>
            <a:r>
              <a:rPr lang="ru-RU" sz="4200" i="1" dirty="0" smtClean="0"/>
              <a:t>, то результатом работы алгоритма будет цепочка </a:t>
            </a:r>
            <a:r>
              <a:rPr lang="ru-RU" sz="4200" b="1" i="1" dirty="0" smtClean="0"/>
              <a:t>ЙПН</a:t>
            </a:r>
            <a:r>
              <a:rPr lang="ru-RU" sz="4200" i="1" dirty="0" smtClean="0"/>
              <a:t>.</a:t>
            </a:r>
            <a:endParaRPr lang="ru-RU" sz="4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4200" dirty="0" smtClean="0"/>
              <a:t>Дана цепочка символов </a:t>
            </a:r>
            <a:r>
              <a:rPr lang="ru-RU" sz="4200" b="1" dirty="0" smtClean="0"/>
              <a:t>КРИК</a:t>
            </a:r>
            <a:r>
              <a:rPr lang="ru-RU" sz="4200" dirty="0" smtClean="0"/>
              <a:t>. Какая цепочка символов получится, если к данной цепочке применить описанный алгоритм дважды (т. е. применить алгоритм к данной цепочке, а затем к результату вновь применить алгоритм)?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200" dirty="0" smtClean="0"/>
              <a:t>Русский алфавит: </a:t>
            </a:r>
            <a:r>
              <a:rPr lang="ru-RU" sz="4200" b="1" dirty="0" smtClean="0"/>
              <a:t>АБВГДЕЁЖЗИЙКЛМНОПРСТУФХЦЧШЩЪЫЬЭЮЯ</a:t>
            </a:r>
            <a:endParaRPr lang="ru-RU" sz="4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Успешность выполнения заданий первой части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89138"/>
            <a:ext cx="8207375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691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Успешность выполнения заданий второй части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8339137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521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8509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cap="all" dirty="0" smtClean="0"/>
              <a:t>КРИТЕРИИ ОЦЕНИВАНИЯ И РЕЗУЛЬТАТЫ ВЫПОЛНЕНИЯ ЗАДАНИЯ 19</a:t>
            </a:r>
            <a:r>
              <a:rPr lang="ru-RU" sz="3200" cap="all" dirty="0"/>
              <a:t/>
            </a:r>
            <a:br>
              <a:rPr lang="ru-RU" sz="3200" cap="all" dirty="0"/>
            </a:b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1628775"/>
          <a:ext cx="8280401" cy="2186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2366"/>
                <a:gridCol w="759528"/>
                <a:gridCol w="494682"/>
                <a:gridCol w="833825"/>
              </a:tblGrid>
              <a:tr h="1182482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Критерии оценивания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Баллы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и доля участников, получивших данный балл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6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Получены правильные ответы на оба вопроса.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601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39,67%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54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1005" algn="l"/>
                        </a:tabLst>
                      </a:pPr>
                      <a:r>
                        <a:rPr lang="ru-RU" sz="1800">
                          <a:effectLst/>
                        </a:rPr>
                        <a:t>Получен правильный ответ только на один из двух вопросов.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418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27,59%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54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Правильные ответы не получены ни на один из вопросов.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496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32,74%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460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cap="all" dirty="0" smtClean="0"/>
              <a:t>РЕЗУЛЬТАТЫ ВЫПОЛНЕНИЯ </a:t>
            </a:r>
            <a:r>
              <a:rPr lang="ru-RU" cap="all" dirty="0" err="1" smtClean="0"/>
              <a:t>ЗАДАНИй</a:t>
            </a:r>
            <a:r>
              <a:rPr lang="ru-RU" cap="all" dirty="0" smtClean="0"/>
              <a:t> 20.1. и 20.2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750" y="1700213"/>
          <a:ext cx="8064501" cy="2944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6798"/>
                <a:gridCol w="2083428"/>
                <a:gridCol w="2084275"/>
              </a:tblGrid>
              <a:tr h="1472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Баллы, выставленные экспертами за задания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Количество и доля участников, получивших данный балл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715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47,19%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0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103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6,80%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0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715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47,19%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49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гэ-2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0501"/>
            <a:ext cx="9144000" cy="6396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4 – файловая организация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i="1" dirty="0" smtClean="0"/>
              <a:t>Задание №005bc4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Пользователь работал с каталогом </a:t>
            </a:r>
            <a:r>
              <a:rPr lang="ru-RU" b="1" dirty="0" smtClean="0"/>
              <a:t>Лето</a:t>
            </a:r>
            <a:r>
              <a:rPr lang="ru-RU" dirty="0" smtClean="0"/>
              <a:t>. Сначала он поднялся на один уровень вверх, затем спустился на один уровень вниз, потом ещё раз спустился на один уровень вниз.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В результате он оказался в каталоге</a:t>
            </a:r>
            <a:endParaRPr lang="ru-RU" sz="2400" dirty="0" smtClean="0"/>
          </a:p>
          <a:p>
            <a:pPr>
              <a:buNone/>
            </a:pPr>
            <a:r>
              <a:rPr lang="ru-RU" b="1" dirty="0" smtClean="0"/>
              <a:t>C:\Фото\Экскурсии\Псков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Запишите полный путь каталога, с которым пользователь начинал работу.</a:t>
            </a:r>
            <a:endParaRPr lang="ru-RU" sz="2400" dirty="0" smtClean="0"/>
          </a:p>
          <a:p>
            <a:pPr lvl="1"/>
            <a:r>
              <a:rPr lang="ru-RU" dirty="0" smtClean="0"/>
              <a:t>1)</a:t>
            </a:r>
            <a:r>
              <a:rPr lang="ru-RU" dirty="0" err="1" smtClean="0"/>
              <a:t>C:\Лето</a:t>
            </a:r>
            <a:endParaRPr lang="ru-RU" sz="2000" dirty="0" smtClean="0"/>
          </a:p>
          <a:p>
            <a:pPr lvl="1"/>
            <a:r>
              <a:rPr lang="ru-RU" dirty="0" smtClean="0"/>
              <a:t>2)</a:t>
            </a:r>
            <a:r>
              <a:rPr lang="ru-RU" dirty="0" err="1" smtClean="0"/>
              <a:t>C:\Фото\Лето</a:t>
            </a:r>
            <a:endParaRPr lang="ru-RU" sz="2000" dirty="0" smtClean="0"/>
          </a:p>
          <a:p>
            <a:pPr lvl="1"/>
            <a:r>
              <a:rPr lang="ru-RU" dirty="0" smtClean="0"/>
              <a:t>3)</a:t>
            </a:r>
            <a:r>
              <a:rPr lang="ru-RU" dirty="0" err="1" smtClean="0"/>
              <a:t>C:\Фото\Тула\Лето</a:t>
            </a:r>
            <a:endParaRPr lang="ru-RU" sz="2000" dirty="0" smtClean="0"/>
          </a:p>
          <a:p>
            <a:pPr lvl="1"/>
            <a:r>
              <a:rPr lang="ru-RU" dirty="0" smtClean="0"/>
              <a:t>4)</a:t>
            </a:r>
            <a:r>
              <a:rPr lang="ru-RU" dirty="0" err="1" smtClean="0"/>
              <a:t>C:\Фото\Экскурсии\Лето</a:t>
            </a:r>
            <a:endParaRPr lang="ru-RU" sz="2000" dirty="0" smtClean="0"/>
          </a:p>
          <a:p>
            <a:pPr lvl="1"/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4 – файловая организация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i="1" dirty="0" smtClean="0"/>
              <a:t>Задание №3D3822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Пользователь работал с каталогом </a:t>
            </a:r>
            <a:r>
              <a:rPr lang="ru-RU" b="1" dirty="0" smtClean="0"/>
              <a:t>Подготовка</a:t>
            </a:r>
            <a:r>
              <a:rPr lang="ru-RU" dirty="0" smtClean="0"/>
              <a:t>. Сначала он поднялся на один уровень вверх, затем спустился на один уровень вниз, потом ещё раз спустился на один уровень вниз, потом ещё раз спустился на один уровень вниз. В результате он оказался в каталоге</a:t>
            </a:r>
            <a:endParaRPr lang="ru-RU" sz="2400" dirty="0" smtClean="0"/>
          </a:p>
          <a:p>
            <a:pPr>
              <a:buNone/>
            </a:pPr>
            <a:r>
              <a:rPr lang="ru-RU" b="1" dirty="0" smtClean="0"/>
              <a:t>C:\ГИА\Excel\Таблицы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Укажите полный путь каталога, с которым пользователь начинал работу.</a:t>
            </a:r>
            <a:endParaRPr lang="ru-RU" sz="2400" dirty="0" smtClean="0"/>
          </a:p>
          <a:p>
            <a:pPr lvl="1"/>
            <a:r>
              <a:rPr lang="ru-RU" dirty="0" smtClean="0"/>
              <a:t>1)</a:t>
            </a:r>
            <a:r>
              <a:rPr lang="ru-RU" dirty="0" err="1" smtClean="0"/>
              <a:t>C:\ГИА\Текст\Редактирование\Подготовка</a:t>
            </a:r>
            <a:endParaRPr lang="ru-RU" sz="2000" dirty="0" smtClean="0"/>
          </a:p>
          <a:p>
            <a:pPr lvl="1"/>
            <a:r>
              <a:rPr lang="ru-RU" dirty="0" smtClean="0"/>
              <a:t>2)</a:t>
            </a:r>
            <a:r>
              <a:rPr lang="ru-RU" dirty="0" err="1" smtClean="0"/>
              <a:t>C:\Подготовка</a:t>
            </a:r>
            <a:endParaRPr lang="ru-RU" sz="2000" dirty="0" smtClean="0"/>
          </a:p>
          <a:p>
            <a:pPr lvl="1"/>
            <a:r>
              <a:rPr lang="ru-RU" dirty="0" smtClean="0"/>
              <a:t>3)</a:t>
            </a:r>
            <a:r>
              <a:rPr lang="ru-RU" dirty="0" err="1" smtClean="0"/>
              <a:t>C:\ГИА\Текст\Подготовка</a:t>
            </a:r>
            <a:endParaRPr lang="ru-RU" sz="2000" dirty="0" smtClean="0"/>
          </a:p>
          <a:p>
            <a:pPr lvl="1"/>
            <a:r>
              <a:rPr lang="ru-RU" dirty="0" smtClean="0"/>
              <a:t>4)</a:t>
            </a:r>
            <a:r>
              <a:rPr lang="ru-RU" dirty="0" err="1" smtClean="0"/>
              <a:t>C:\ГИА\Подготовка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759</Words>
  <Application>Microsoft Office PowerPoint</Application>
  <PresentationFormat>Экран (4:3)</PresentationFormat>
  <Paragraphs>283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«Каверзные» задания  в ОГЭ по информатике</vt:lpstr>
      <vt:lpstr>Количественные и качественные показатели ОГЭ-2014</vt:lpstr>
      <vt:lpstr>Успешность выполнения заданий первой части</vt:lpstr>
      <vt:lpstr>Успешность выполнения заданий второй части</vt:lpstr>
      <vt:lpstr>КРИТЕРИИ ОЦЕНИВАНИЯ И РЕЗУЛЬТАТЫ ВЫПОЛНЕНИЯ ЗАДАНИЯ 19 </vt:lpstr>
      <vt:lpstr>РЕЗУЛЬТАТЫ ВЫПОЛНЕНИЯ ЗАДАНИй 20.1. и 20.2</vt:lpstr>
      <vt:lpstr>Слайд 7</vt:lpstr>
      <vt:lpstr>Задание 4 – файловая организация</vt:lpstr>
      <vt:lpstr>Задание 4 – файловая организация</vt:lpstr>
      <vt:lpstr>Задание 4 – файловая организация</vt:lpstr>
      <vt:lpstr>Задание 7 – кодирование и декодирование</vt:lpstr>
      <vt:lpstr>Задание 7 – кодирование и декодирование</vt:lpstr>
      <vt:lpstr>Задание 7 – кодирование и декодирование</vt:lpstr>
      <vt:lpstr>Задание 7 – кодирование и декодирование</vt:lpstr>
      <vt:lpstr>Задание 7 – кодирование и декодирование</vt:lpstr>
      <vt:lpstr>Задание 2 – значение логического выражения</vt:lpstr>
      <vt:lpstr>Задание 2 – значение логического выражения</vt:lpstr>
      <vt:lpstr>Задание 2 – значение логического выражения</vt:lpstr>
      <vt:lpstr>Задание 2 – значение логического выражения</vt:lpstr>
      <vt:lpstr>Задание 16 – алгоритм обработки цепочки символов</vt:lpstr>
      <vt:lpstr>Задание 16 – алгоритм обработки цепочки символов</vt:lpstr>
      <vt:lpstr>Задание 16 – алгоритм обработки цепочки символов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Левинтова</cp:lastModifiedBy>
  <cp:revision>12</cp:revision>
  <dcterms:modified xsi:type="dcterms:W3CDTF">2015-03-13T06:24:24Z</dcterms:modified>
</cp:coreProperties>
</file>