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61" r:id="rId5"/>
    <p:sldId id="258" r:id="rId6"/>
    <p:sldId id="282" r:id="rId7"/>
    <p:sldId id="262" r:id="rId8"/>
    <p:sldId id="263" r:id="rId9"/>
    <p:sldId id="264" r:id="rId10"/>
    <p:sldId id="273" r:id="rId11"/>
    <p:sldId id="265" r:id="rId12"/>
    <p:sldId id="266" r:id="rId13"/>
    <p:sldId id="283" r:id="rId14"/>
    <p:sldId id="267" r:id="rId15"/>
    <p:sldId id="268" r:id="rId16"/>
    <p:sldId id="284" r:id="rId17"/>
    <p:sldId id="285" r:id="rId18"/>
    <p:sldId id="269" r:id="rId19"/>
    <p:sldId id="270" r:id="rId20"/>
    <p:sldId id="286" r:id="rId21"/>
    <p:sldId id="287" r:id="rId22"/>
    <p:sldId id="288" r:id="rId23"/>
    <p:sldId id="271" r:id="rId24"/>
    <p:sldId id="272" r:id="rId25"/>
    <p:sldId id="274" r:id="rId26"/>
    <p:sldId id="291" r:id="rId27"/>
    <p:sldId id="290" r:id="rId28"/>
    <p:sldId id="259" r:id="rId29"/>
    <p:sldId id="260" r:id="rId30"/>
    <p:sldId id="279" r:id="rId31"/>
    <p:sldId id="277" r:id="rId32"/>
    <p:sldId id="280" r:id="rId33"/>
    <p:sldId id="276" r:id="rId34"/>
    <p:sldId id="281" r:id="rId35"/>
    <p:sldId id="278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9841-090F-44AF-ADBF-23F5F6A0B3A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352C-586D-4B1C-8DE9-83F41D0CC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82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9841-090F-44AF-ADBF-23F5F6A0B3A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352C-586D-4B1C-8DE9-83F41D0CC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7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9841-090F-44AF-ADBF-23F5F6A0B3A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352C-586D-4B1C-8DE9-83F41D0CC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13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9841-090F-44AF-ADBF-23F5F6A0B3A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352C-586D-4B1C-8DE9-83F41D0CC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72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9841-090F-44AF-ADBF-23F5F6A0B3A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352C-586D-4B1C-8DE9-83F41D0CC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56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9841-090F-44AF-ADBF-23F5F6A0B3A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352C-586D-4B1C-8DE9-83F41D0CC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51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9841-090F-44AF-ADBF-23F5F6A0B3A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352C-586D-4B1C-8DE9-83F41D0CC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9841-090F-44AF-ADBF-23F5F6A0B3A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352C-586D-4B1C-8DE9-83F41D0CC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7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9841-090F-44AF-ADBF-23F5F6A0B3A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352C-586D-4B1C-8DE9-83F41D0CC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38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9841-090F-44AF-ADBF-23F5F6A0B3A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352C-586D-4B1C-8DE9-83F41D0CC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0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9841-090F-44AF-ADBF-23F5F6A0B3A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352C-586D-4B1C-8DE9-83F41D0CC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4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89841-090F-44AF-ADBF-23F5F6A0B3AE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4352C-586D-4B1C-8DE9-83F41D0CC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9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content/otkrytyy-bank-zadaniy-oge" TargetMode="External"/><Relationship Id="rId2" Type="http://schemas.openxmlformats.org/officeDocument/2006/relationships/hyperlink" Target="https://sites.google.com/site/kafiktasou/home/vebinarpooge26anvara2016god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ipi.ru/oge-i-gve-9/demoversii-specifikacii-kodifikatory" TargetMode="External"/><Relationship Id="rId4" Type="http://schemas.openxmlformats.org/officeDocument/2006/relationships/hyperlink" Target="http://www.fipi.ru/sites/default/files/document/1455103505/shkala_perevoda_ballov_v_otmetki_oge_2016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inf.reshuoge.ru/?redir=1" TargetMode="External"/><Relationship Id="rId2" Type="http://schemas.openxmlformats.org/officeDocument/2006/relationships/hyperlink" Target="http://kpolyakov.spb.ru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pi.ru/content/otkrytyy-bank-zadaniy-og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8775" y="1874838"/>
            <a:ext cx="9144000" cy="238760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ОГЭ по информатике</a:t>
            </a:r>
          </a:p>
        </p:txBody>
      </p:sp>
      <p:sp>
        <p:nvSpPr>
          <p:cNvPr id="3" name="Подзаголовок 2"/>
          <p:cNvSpPr>
            <a:spLocks noGrp="1" noChangeAspect="1"/>
          </p:cNvSpPr>
          <p:nvPr>
            <p:ph type="subTitle" idx="1"/>
          </p:nvPr>
        </p:nvSpPr>
        <p:spPr>
          <a:xfrm>
            <a:off x="1524000" y="3897313"/>
            <a:ext cx="9848225" cy="1783282"/>
          </a:xfrm>
        </p:spPr>
        <p:txBody>
          <a:bodyPr/>
          <a:lstStyle/>
          <a:p>
            <a:pPr algn="r"/>
            <a:r>
              <a:rPr lang="ru-RU" dirty="0"/>
              <a:t>Левинтова А.В.</a:t>
            </a:r>
          </a:p>
          <a:p>
            <a:pPr algn="r"/>
            <a:r>
              <a:rPr lang="ru-RU" dirty="0"/>
              <a:t>РМО учителей информатики</a:t>
            </a:r>
          </a:p>
          <a:p>
            <a:pPr algn="r"/>
            <a:r>
              <a:rPr lang="ru-RU" dirty="0"/>
              <a:t>10.03.2016</a:t>
            </a:r>
          </a:p>
        </p:txBody>
      </p:sp>
    </p:spTree>
    <p:extLst>
      <p:ext uri="{BB962C8B-B14F-4D97-AF65-F5344CB8AC3E}">
        <p14:creationId xmlns:p14="http://schemas.microsoft.com/office/powerpoint/2010/main" val="106858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Задание 4 (</a:t>
            </a:r>
            <a:r>
              <a:rPr lang="ru-RU" spc="10" dirty="0"/>
              <a:t>знание о файловой системе организации данных 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i="1" dirty="0"/>
              <a:t>Задание №360156</a:t>
            </a:r>
            <a:endParaRPr lang="ru-RU" sz="2000" dirty="0"/>
          </a:p>
          <a:p>
            <a:pPr marL="0" indent="0">
              <a:buNone/>
            </a:pPr>
            <a:r>
              <a:rPr lang="ru-RU" dirty="0"/>
              <a:t>Пользователь работал с файлом</a:t>
            </a:r>
            <a:r>
              <a:rPr lang="ru-RU" b="1" dirty="0"/>
              <a:t> </a:t>
            </a:r>
          </a:p>
          <a:p>
            <a:pPr marL="0" indent="0">
              <a:buNone/>
            </a:pPr>
            <a:r>
              <a:rPr lang="ru-RU" b="1" dirty="0"/>
              <a:t>C:\Document\Seminar\Math\lesson.htm</a:t>
            </a:r>
            <a:r>
              <a:rPr lang="ru-RU" dirty="0"/>
              <a:t>. Затем он поднялся на один уровень вверх, создал там каталог </a:t>
            </a:r>
            <a:r>
              <a:rPr lang="ru-RU" b="1" dirty="0"/>
              <a:t>Info</a:t>
            </a:r>
            <a:r>
              <a:rPr lang="ru-RU" dirty="0"/>
              <a:t>, в нём создал ещё один каталог </a:t>
            </a:r>
            <a:r>
              <a:rPr lang="ru-RU" b="1" dirty="0"/>
              <a:t>Form</a:t>
            </a:r>
            <a:r>
              <a:rPr lang="ru-RU" dirty="0"/>
              <a:t> и</a:t>
            </a:r>
            <a:r>
              <a:rPr lang="ru-RU" b="1" dirty="0"/>
              <a:t> </a:t>
            </a:r>
            <a:r>
              <a:rPr lang="ru-RU" dirty="0"/>
              <a:t>переместил в него файл</a:t>
            </a:r>
            <a:r>
              <a:rPr lang="ru-RU" b="1" dirty="0"/>
              <a:t> lesson.htm</a:t>
            </a:r>
            <a:r>
              <a:rPr lang="ru-RU" dirty="0"/>
              <a:t>.</a:t>
            </a:r>
            <a:endParaRPr lang="ru-RU" sz="2000" dirty="0"/>
          </a:p>
          <a:p>
            <a:pPr marL="0" indent="0">
              <a:buNone/>
            </a:pPr>
            <a:r>
              <a:rPr lang="ru-RU" dirty="0"/>
              <a:t>Каким стало полное имя этого файла после перемещения?</a:t>
            </a:r>
            <a:endParaRPr lang="ru-RU" sz="2000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C:\Document\Math\Form\lesson.htm</a:t>
            </a:r>
            <a:endParaRPr lang="ru-RU" sz="1800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C:\Seminar\Math\Form\lesson.htm</a:t>
            </a:r>
            <a:endParaRPr lang="ru-RU" sz="1800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C:\Document\Info\Form\lesson.htm</a:t>
            </a:r>
            <a:endParaRPr lang="ru-RU" sz="1800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C:\Document\Seminar\Info\Form\lesson.htm</a:t>
            </a:r>
            <a:endParaRPr lang="ru-RU" sz="1800" dirty="0"/>
          </a:p>
          <a:p>
            <a:pPr marL="514350" lvl="0" indent="-514350">
              <a:buFont typeface="+mj-lt"/>
              <a:buAutoNum type="arabicParenR"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i="1" dirty="0"/>
              <a:t>Задание №3C8248</a:t>
            </a:r>
            <a:endParaRPr lang="ru-RU" sz="2000" dirty="0"/>
          </a:p>
          <a:p>
            <a:pPr marL="0" indent="0">
              <a:buNone/>
            </a:pPr>
            <a:r>
              <a:rPr lang="ru-RU" dirty="0"/>
              <a:t>В некотором каталоге хранился файл с именем </a:t>
            </a:r>
            <a:r>
              <a:rPr lang="ru-RU" b="1" dirty="0"/>
              <a:t>kit.doc</a:t>
            </a:r>
            <a:r>
              <a:rPr lang="ru-RU" dirty="0"/>
              <a:t>. После того как в этом каталоге создали подкаталог </a:t>
            </a:r>
            <a:r>
              <a:rPr lang="ru-RU" b="1" dirty="0"/>
              <a:t>Kit10</a:t>
            </a:r>
            <a:r>
              <a:rPr lang="ru-RU" dirty="0"/>
              <a:t> и переместили в него файл  </a:t>
            </a:r>
            <a:r>
              <a:rPr lang="ru-RU" b="1" dirty="0"/>
              <a:t>kit.doc</a:t>
            </a:r>
            <a:r>
              <a:rPr lang="ru-RU" dirty="0"/>
              <a:t>, полное имя файла стало</a:t>
            </a:r>
            <a:endParaRPr lang="ru-RU" sz="2000" dirty="0"/>
          </a:p>
          <a:p>
            <a:pPr marL="0" indent="0">
              <a:buNone/>
            </a:pPr>
            <a:r>
              <a:rPr lang="en-US" b="1" dirty="0"/>
              <a:t>C:\Doc\Russia\Konkurs\Kit10\kit.doc</a:t>
            </a:r>
            <a:endParaRPr lang="ru-RU" sz="2000" dirty="0"/>
          </a:p>
          <a:p>
            <a:pPr marL="0" indent="0">
              <a:buNone/>
            </a:pPr>
            <a:r>
              <a:rPr lang="ru-RU" dirty="0"/>
              <a:t>Каким было полное имя этого файла до перемещения?</a:t>
            </a:r>
            <a:endParaRPr lang="ru-RU" sz="2000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C:\Doc\Russia\Kit10\kit.doc</a:t>
            </a:r>
            <a:endParaRPr lang="ru-RU" sz="1800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C:\Doc\Konkurs\Kit10\kit.doc</a:t>
            </a:r>
            <a:endParaRPr lang="ru-RU" sz="1800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C:\Doc\Russia\Konkurs\kit.doc</a:t>
            </a:r>
            <a:endParaRPr lang="ru-RU" sz="1800" dirty="0"/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C:\Doc\Russia\kit.doc</a:t>
            </a: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5060239"/>
            <a:ext cx="853440" cy="13655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696" y="4811459"/>
            <a:ext cx="832104" cy="136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8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Успешность выполнения отдельных заданий тестовой части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Задание 5 (умение представлять фор­мульную зависимость в гра­фическом виде)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628554"/>
              </p:ext>
            </p:extLst>
          </p:nvPr>
        </p:nvGraphicFramePr>
        <p:xfrm>
          <a:off x="924757" y="2975102"/>
          <a:ext cx="10342486" cy="3336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1243">
                  <a:extLst>
                    <a:ext uri="{9D8B030D-6E8A-4147-A177-3AD203B41FA5}">
                      <a16:colId xmlns:a16="http://schemas.microsoft.com/office/drawing/2014/main" val="16251714"/>
                    </a:ext>
                  </a:extLst>
                </a:gridCol>
                <a:gridCol w="5171243">
                  <a:extLst>
                    <a:ext uri="{9D8B030D-6E8A-4147-A177-3AD203B41FA5}">
                      <a16:colId xmlns:a16="http://schemas.microsoft.com/office/drawing/2014/main" val="900764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Вариант и формулировка вопроса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Процент выполнения задания в данном варианте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414603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Определить число, чтобы диаграмма соответствовала рисунку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60,2%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266983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Указать адрес ячейки, соответствующий выделенной области на диаграмме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88,74%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3148613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57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Задание 5 (умение представлять фор­мульную зависимость в гра­фическом виде)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24643" y="1825625"/>
            <a:ext cx="3985963" cy="4867594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32052" y="1825625"/>
            <a:ext cx="3872626" cy="48675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406" y="4976264"/>
            <a:ext cx="853440" cy="13655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467" y="4687015"/>
            <a:ext cx="832104" cy="136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8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Задание 6 (умение исполнить алгоритм для конкретного исполнителя)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Чертежник</a:t>
            </a:r>
          </a:p>
          <a:p>
            <a:r>
              <a:rPr lang="ru-RU" sz="4000" dirty="0"/>
              <a:t>Черепашка</a:t>
            </a:r>
          </a:p>
          <a:p>
            <a:r>
              <a:rPr lang="ru-RU" sz="4000" dirty="0"/>
              <a:t>Муравей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" name="Рисунок 9" descr="http://opengia.ru/resources/30b7ea598361e311845b001fc68344c9-INF2013II9602-copy1--30b7ea598361e311845b001fc68344c9-1-1391518733/repr-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8408" y="3429000"/>
            <a:ext cx="2838450" cy="270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opengia.ru/resources/70c0505a8361e311845b001fc68344c9-INF2013III9601-copy1--innerimg0/repr-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0301" y="3442970"/>
            <a:ext cx="2825115" cy="268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458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Успешность выполнения отдельных заданий тестовой части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Задание 7 (умение кодировать и декодировать информацию)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643969"/>
              </p:ext>
            </p:extLst>
          </p:nvPr>
        </p:nvGraphicFramePr>
        <p:xfrm>
          <a:off x="838200" y="2872871"/>
          <a:ext cx="10342486" cy="2922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1243">
                  <a:extLst>
                    <a:ext uri="{9D8B030D-6E8A-4147-A177-3AD203B41FA5}">
                      <a16:colId xmlns:a16="http://schemas.microsoft.com/office/drawing/2014/main" val="16251714"/>
                    </a:ext>
                  </a:extLst>
                </a:gridCol>
                <a:gridCol w="5171243">
                  <a:extLst>
                    <a:ext uri="{9D8B030D-6E8A-4147-A177-3AD203B41FA5}">
                      <a16:colId xmlns:a16="http://schemas.microsoft.com/office/drawing/2014/main" val="900764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Вариант и формулировка вопроса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Процент выполнения задания в данном варианте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414603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Определить, сколько букв было в радиограмме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76,53%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266983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Определить кодовую цепочку, которая имеет только одну расшифровку.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90,05%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3148613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40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Задание 7 (умение кодировать и декодировать информацию)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i="1" dirty="0"/>
              <a:t>Задание №118E3D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Вася и Петя играли в шпионов и кодировали сообщение собственным шифром. Фрагмент кодовой таблицы приведён ниже:</a:t>
            </a:r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Определите, из скольких букв состоит сообщение, если известно, что буквы в нём  не повторяются:</a:t>
            </a:r>
          </a:p>
          <a:p>
            <a:pPr marL="0" indent="0" algn="ctr">
              <a:buNone/>
            </a:pPr>
            <a:r>
              <a:rPr lang="ru-RU" sz="4000" b="1" dirty="0"/>
              <a:t># + + ^ # # ^ # ^</a:t>
            </a:r>
            <a:endParaRPr lang="ru-RU" sz="4000" dirty="0"/>
          </a:p>
          <a:p>
            <a:pPr marL="514350" lvl="0" indent="-514350">
              <a:buFont typeface="+mj-lt"/>
              <a:buAutoNum type="arabicParenR"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73497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i="1" dirty="0"/>
              <a:t>Задание №</a:t>
            </a:r>
            <a:r>
              <a:rPr lang="ru-RU" dirty="0"/>
              <a:t> </a:t>
            </a:r>
            <a:r>
              <a:rPr lang="ru-RU" i="1" dirty="0"/>
              <a:t>C13A73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Валя шифрует русские слова (последовательности букв), записывая вместо каждой буквы её код.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Некоторые шифровки можно расшифровать не одним способом. Например,</a:t>
            </a:r>
            <a:r>
              <a:rPr lang="en-US" dirty="0"/>
              <a:t> </a:t>
            </a:r>
            <a:r>
              <a:rPr lang="ru-RU" dirty="0"/>
              <a:t>00010101 может означать не только СКА, но и СНК.</a:t>
            </a:r>
          </a:p>
          <a:p>
            <a:pPr marL="0" indent="0">
              <a:buNone/>
            </a:pPr>
            <a:r>
              <a:rPr lang="ru-RU" dirty="0"/>
              <a:t>Даны три кодовые цепочки:</a:t>
            </a:r>
          </a:p>
          <a:p>
            <a:pPr marL="0" indent="0">
              <a:buNone/>
            </a:pPr>
            <a:r>
              <a:rPr lang="ru-RU" dirty="0"/>
              <a:t>10111101</a:t>
            </a:r>
          </a:p>
          <a:p>
            <a:pPr marL="0" indent="0">
              <a:buNone/>
            </a:pPr>
            <a:r>
              <a:rPr lang="ru-RU" dirty="0"/>
              <a:t>00011110</a:t>
            </a:r>
          </a:p>
          <a:p>
            <a:pPr marL="0" indent="0">
              <a:buNone/>
            </a:pPr>
            <a:r>
              <a:rPr lang="ru-RU" dirty="0"/>
              <a:t>100111101</a:t>
            </a:r>
          </a:p>
          <a:p>
            <a:pPr marL="0" indent="0">
              <a:buNone/>
            </a:pPr>
            <a:r>
              <a:rPr lang="ru-RU" dirty="0"/>
              <a:t>Найдите среди них ту, которая имеет только одну расшифровку, и запишите в ответе расшифрованное слово.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724805"/>
              </p:ext>
            </p:extLst>
          </p:nvPr>
        </p:nvGraphicFramePr>
        <p:xfrm>
          <a:off x="1105222" y="3000400"/>
          <a:ext cx="4536000" cy="9682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346088460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147819489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154015765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82870188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809854419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4759728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Ж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З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Й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К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Л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31750" marB="31750" anchor="ctr"/>
                </a:tc>
                <a:extLst>
                  <a:ext uri="{0D108BD9-81ED-4DB2-BD59-A6C34878D82A}">
                    <a16:rowId xmlns:a16="http://schemas.microsoft.com/office/drawing/2014/main" val="2953942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+ #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+ ^ #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#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^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^ #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# +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0" marR="31750" marT="31750" marB="31750" anchor="ctr"/>
                </a:tc>
                <a:extLst>
                  <a:ext uri="{0D108BD9-81ED-4DB2-BD59-A6C34878D82A}">
                    <a16:rowId xmlns:a16="http://schemas.microsoft.com/office/drawing/2014/main" val="257678776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738682"/>
              </p:ext>
            </p:extLst>
          </p:nvPr>
        </p:nvGraphicFramePr>
        <p:xfrm>
          <a:off x="6877511" y="2888750"/>
          <a:ext cx="3240000" cy="648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60813231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8967716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63841338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93922388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71138261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0594527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</a:rPr>
                        <a:t> 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</a:rPr>
                        <a:t>Д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</a:rPr>
                        <a:t>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</a:rPr>
                        <a:t>Н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</a:rPr>
                        <a:t>О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</a:rPr>
                        <a:t>С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640116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</a:rPr>
                        <a:t>01 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</a:rPr>
                        <a:t>100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effectLst/>
                        </a:rPr>
                        <a:t>101 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</a:rPr>
                        <a:t>10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</a:rPr>
                        <a:t>111 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effectLst/>
                        </a:rPr>
                        <a:t>000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363479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946396"/>
            <a:ext cx="853440" cy="13655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215" y="4127178"/>
            <a:ext cx="832104" cy="136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5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Задания 8, 9 ,10 (умение исполнить алгоритм, записанный на </a:t>
            </a:r>
            <a:r>
              <a:rPr lang="ru-RU" dirty="0" err="1"/>
              <a:t>алгор</a:t>
            </a:r>
            <a:r>
              <a:rPr lang="ru-RU" dirty="0"/>
              <a:t>. языке)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Задание 8 – линейный алгоритм (знание приоритета арифметических операций)</a:t>
            </a:r>
          </a:p>
          <a:p>
            <a:r>
              <a:rPr lang="ru-RU" sz="4000" dirty="0"/>
              <a:t>Задание 9 – циклический алгоритм</a:t>
            </a:r>
          </a:p>
          <a:p>
            <a:r>
              <a:rPr lang="ru-RU" sz="4000" dirty="0"/>
              <a:t>Задание 10 – обработка массива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2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Задание 11 (умение анализировать информацию в виде схемы)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Подсчёт количества путей в графе (перебор или метод динамического программирования)</a:t>
            </a:r>
          </a:p>
        </p:txBody>
      </p:sp>
    </p:spTree>
    <p:extLst>
      <p:ext uri="{BB962C8B-B14F-4D97-AF65-F5344CB8AC3E}">
        <p14:creationId xmlns:p14="http://schemas.microsoft.com/office/powerpoint/2010/main" val="140681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Успешность выполнения отдельных заданий тестовой части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Задание 12 (умение осуществлять поиск в готовой базе данных по сформулированному условию)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677671"/>
              </p:ext>
            </p:extLst>
          </p:nvPr>
        </p:nvGraphicFramePr>
        <p:xfrm>
          <a:off x="905522" y="3063371"/>
          <a:ext cx="10342486" cy="1921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1243">
                  <a:extLst>
                    <a:ext uri="{9D8B030D-6E8A-4147-A177-3AD203B41FA5}">
                      <a16:colId xmlns:a16="http://schemas.microsoft.com/office/drawing/2014/main" val="16251714"/>
                    </a:ext>
                  </a:extLst>
                </a:gridCol>
                <a:gridCol w="5171243">
                  <a:extLst>
                    <a:ext uri="{9D8B030D-6E8A-4147-A177-3AD203B41FA5}">
                      <a16:colId xmlns:a16="http://schemas.microsoft.com/office/drawing/2014/main" val="900764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200" dirty="0">
                          <a:effectLst/>
                        </a:rPr>
                        <a:t>Вариант и формулировка вопроса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200" dirty="0">
                          <a:effectLst/>
                        </a:rPr>
                        <a:t>Процент выполнения задания в данном варианте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414603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200" dirty="0">
                          <a:effectLst/>
                        </a:rPr>
                        <a:t>Запрос с функциями ИЛИ, НЕ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200" dirty="0">
                          <a:effectLst/>
                        </a:rPr>
                        <a:t>29,85%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266983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200" dirty="0">
                          <a:effectLst/>
                        </a:rPr>
                        <a:t>Запрос с функцией И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200" dirty="0">
                          <a:effectLst/>
                        </a:rPr>
                        <a:t>89,28%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3148613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4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Задание 12 (умение осуществлять поиск в готовой базе данных по сформулированному условию)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4696474" cy="4852590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50960" y="1825625"/>
            <a:ext cx="4487631" cy="48525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24" y="5642361"/>
            <a:ext cx="590544" cy="94487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8591" y="5642361"/>
            <a:ext cx="545155" cy="89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6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Презентация В.И. Филиппова к </a:t>
            </a:r>
            <a:r>
              <a:rPr lang="ru-RU" dirty="0" err="1">
                <a:hlinkClick r:id="rId2"/>
              </a:rPr>
              <a:t>вебинару</a:t>
            </a:r>
            <a:r>
              <a:rPr lang="ru-RU" dirty="0">
                <a:hlinkClick r:id="rId2"/>
              </a:rPr>
              <a:t> АСОУ 26.01.2016</a:t>
            </a:r>
            <a:endParaRPr lang="ru-RU" dirty="0"/>
          </a:p>
          <a:p>
            <a:r>
              <a:rPr lang="ru-RU" dirty="0">
                <a:hlinkClick r:id="rId3"/>
              </a:rPr>
              <a:t>Открытый банк заданий ФИПИ</a:t>
            </a:r>
            <a:endParaRPr lang="ru-RU" dirty="0"/>
          </a:p>
          <a:p>
            <a:r>
              <a:rPr lang="ru-RU" dirty="0">
                <a:hlinkClick r:id="rId4"/>
              </a:rPr>
              <a:t>Шкала пересчета первичного балла за выполнение экзаменационной работы в отметку по пятибалльной шкале</a:t>
            </a:r>
            <a:endParaRPr lang="ru-RU" dirty="0"/>
          </a:p>
          <a:p>
            <a:r>
              <a:rPr lang="ru-RU" dirty="0">
                <a:hlinkClick r:id="rId5"/>
              </a:rPr>
              <a:t>Демоверсия, спецификации, кодификатор на сайте ФИПИ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24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Задание 13 (системы счисления – дискретная форма представления информации)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Перевод из двоичной системы счисления в десятичную</a:t>
            </a:r>
          </a:p>
          <a:p>
            <a:r>
              <a:rPr lang="ru-RU" sz="4000" dirty="0"/>
              <a:t>Перевод из десятичной в двоичную (ответ: </a:t>
            </a:r>
            <a:r>
              <a:rPr lang="ru-RU" sz="4000" i="1" dirty="0"/>
              <a:t>число, количество единиц или количество нулей</a:t>
            </a:r>
            <a:r>
              <a:rPr lang="ru-RU" sz="4000" dirty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393492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Задание 14 (умение записать простой линей-</a:t>
            </a:r>
            <a:br>
              <a:rPr lang="ru-RU" dirty="0"/>
            </a:br>
            <a:r>
              <a:rPr lang="ru-RU" dirty="0"/>
              <a:t>ный алгоритм для формального исполнителя)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Ответ – без разделителей!!!</a:t>
            </a:r>
          </a:p>
        </p:txBody>
      </p:sp>
    </p:spTree>
    <p:extLst>
      <p:ext uri="{BB962C8B-B14F-4D97-AF65-F5344CB8AC3E}">
        <p14:creationId xmlns:p14="http://schemas.microsoft.com/office/powerpoint/2010/main" val="115720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Задание 15 (умение определять скорость передачи информации)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Расчетная задача на определение скорости, объема или времени передачи информации</a:t>
            </a:r>
          </a:p>
          <a:p>
            <a:r>
              <a:rPr lang="ru-RU" sz="4000" dirty="0"/>
              <a:t>Нужно хорошо знать единицы измерения количества информации и времени</a:t>
            </a:r>
          </a:p>
          <a:p>
            <a:r>
              <a:rPr lang="ru-RU" sz="4000" dirty="0"/>
              <a:t>Значения подобраны так, что задачи легко решаются, если знаешь степени двойки</a:t>
            </a:r>
          </a:p>
        </p:txBody>
      </p:sp>
    </p:spTree>
    <p:extLst>
      <p:ext uri="{BB962C8B-B14F-4D97-AF65-F5344CB8AC3E}">
        <p14:creationId xmlns:p14="http://schemas.microsoft.com/office/powerpoint/2010/main" val="210549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Успешность выполнения отдельных заданий тестовой части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Задание 16 (умение исполнить алгоритм, записанный на естественном языке, обрабатывающий цепочки символов или списки)</a:t>
            </a:r>
          </a:p>
          <a:p>
            <a:r>
              <a:rPr lang="ru-RU" dirty="0"/>
              <a:t>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05130"/>
              </p:ext>
            </p:extLst>
          </p:nvPr>
        </p:nvGraphicFramePr>
        <p:xfrm>
          <a:off x="905522" y="3063371"/>
          <a:ext cx="10342486" cy="2922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1243">
                  <a:extLst>
                    <a:ext uri="{9D8B030D-6E8A-4147-A177-3AD203B41FA5}">
                      <a16:colId xmlns:a16="http://schemas.microsoft.com/office/drawing/2014/main" val="16251714"/>
                    </a:ext>
                  </a:extLst>
                </a:gridCol>
                <a:gridCol w="5171243">
                  <a:extLst>
                    <a:ext uri="{9D8B030D-6E8A-4147-A177-3AD203B41FA5}">
                      <a16:colId xmlns:a16="http://schemas.microsoft.com/office/drawing/2014/main" val="900764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Вариант и формулировка вопроса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Процент выполнения задания в данном варианте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414603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Определить, сколько чисел могут быть получены в результате работы автомата.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33,42%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266983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Определить, сколько цепочек созданы по указанным правилам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65,05%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3148613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82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35175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Задание 16 (умение исполнить алгоритм, записанный на естественном языке, обрабатывающий цепочки символов или списки)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0718" y="2397124"/>
            <a:ext cx="5709082" cy="4460875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000" i="1" dirty="0"/>
              <a:t>Задание №188C52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Автомат получает на вход четырёхзначное десятичное число. По полученному числу строится новое десятичное число по следующим правилам.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1. Вычисляются два числа – сумма четных цифр и сумма нечетных цифр заданного числа.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2. Полученные два числа записываются друг за другом в порядке </a:t>
            </a:r>
            <a:r>
              <a:rPr lang="ru-RU" sz="2000" dirty="0" err="1"/>
              <a:t>неубывания</a:t>
            </a:r>
            <a:r>
              <a:rPr lang="ru-RU" sz="2000" dirty="0"/>
              <a:t> (без разделителей).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i="1" dirty="0"/>
              <a:t>Пример. Исходное число:  2177. Сумма четных цифр - 2, сумма нечетных цифр - 15. Результат: 215.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Определите, сколько из приведённых ниже чисел могут получиться </a:t>
            </a:r>
            <a:br>
              <a:rPr lang="ru-RU" sz="2000" dirty="0"/>
            </a:br>
            <a:r>
              <a:rPr lang="ru-RU" sz="2000" dirty="0"/>
              <a:t>в результате работы автомата.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/>
              <a:t>825  1513  210  1116  1214  105  520  292  34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В ответе запишите только количество чисел.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2397125"/>
            <a:ext cx="5181600" cy="435133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200" i="1" dirty="0"/>
              <a:t>Задание №4B84B1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Цепочка из трех бусин, помеченных латинскими буквами, формируется по следующему правилу:</a:t>
            </a:r>
          </a:p>
          <a:p>
            <a:pPr marL="0" indent="0">
              <a:buNone/>
            </a:pPr>
            <a:r>
              <a:rPr lang="ru-RU" sz="3200" dirty="0"/>
              <a:t>– в конце цепочки стоит одна из бусин E, A, C;</a:t>
            </a:r>
          </a:p>
          <a:p>
            <a:pPr marL="0" indent="0">
              <a:buNone/>
            </a:pPr>
            <a:r>
              <a:rPr lang="ru-RU" sz="3200" dirty="0"/>
              <a:t>– на первом месте  – одна из бусин H, A, C, D, которой нет на третьем месте;</a:t>
            </a:r>
          </a:p>
          <a:p>
            <a:pPr marL="0" indent="0">
              <a:buNone/>
            </a:pPr>
            <a:r>
              <a:rPr lang="ru-RU" sz="3200" dirty="0"/>
              <a:t>– на втором месте– одна из бусин H, E, D не стоящая на первом месте.</a:t>
            </a:r>
          </a:p>
          <a:p>
            <a:pPr marL="0" indent="0">
              <a:buNone/>
            </a:pPr>
            <a:r>
              <a:rPr lang="ru-RU" sz="3200" dirty="0"/>
              <a:t>Определите, сколько из перечисленных цепочек созданы по этому правилу?</a:t>
            </a:r>
          </a:p>
          <a:p>
            <a:pPr marL="0" indent="0" algn="ctr">
              <a:buNone/>
            </a:pPr>
            <a:r>
              <a:rPr lang="en-US" sz="3200" dirty="0"/>
              <a:t>HHA  CAE  CEE  AHA  EDC  AHC  HAC  AEH  DEC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В ответе запишите только количество цепочек.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699" y="5752428"/>
            <a:ext cx="527301" cy="8436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752428"/>
            <a:ext cx="527301" cy="84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6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35175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Задание 16 (умение исполнить алгоритм, записанный на естественном языке, обрабатывающий цепочки символов или списки)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8373" y="2397125"/>
            <a:ext cx="5611427" cy="43513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1600" i="1" dirty="0"/>
              <a:t>Задание №27C2DD</a:t>
            </a:r>
            <a:endParaRPr lang="ru-RU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Некоторый алгоритм из одной цепочки символов получает новую цепочку следующим образом. Сначала вычисляется длина исходной цепочки символов; если она чётна, то удаляется правый символ цепочки, а если нечётна, то в начало цепочки добавляется буква </a:t>
            </a:r>
            <a:r>
              <a:rPr lang="ru-RU" sz="1600" b="1" dirty="0"/>
              <a:t>Б</a:t>
            </a:r>
            <a:r>
              <a:rPr lang="ru-RU" sz="1600" dirty="0"/>
              <a:t>. В полученной цепочке символов каждая буква заменяется буквой, стоящей перед ней в русском алфавите (</a:t>
            </a:r>
            <a:r>
              <a:rPr lang="ru-RU" sz="1600" b="1" dirty="0"/>
              <a:t>А</a:t>
            </a:r>
            <a:r>
              <a:rPr lang="ru-RU" sz="1600" dirty="0"/>
              <a:t> – на </a:t>
            </a:r>
            <a:r>
              <a:rPr lang="ru-RU" sz="1600" b="1" dirty="0"/>
              <a:t>Я</a:t>
            </a:r>
            <a:r>
              <a:rPr lang="ru-RU" sz="1600" dirty="0"/>
              <a:t>, </a:t>
            </a:r>
            <a:r>
              <a:rPr lang="ru-RU" sz="1600" b="1" dirty="0"/>
              <a:t>Б</a:t>
            </a:r>
            <a:r>
              <a:rPr lang="ru-RU" sz="1600" dirty="0"/>
              <a:t> – на </a:t>
            </a:r>
            <a:r>
              <a:rPr lang="ru-RU" sz="1600" b="1" dirty="0"/>
              <a:t>А</a:t>
            </a:r>
            <a:r>
              <a:rPr lang="ru-RU" sz="1600" dirty="0"/>
              <a:t> и т. д., </a:t>
            </a:r>
            <a:r>
              <a:rPr lang="ru-RU" sz="1600" b="1" dirty="0"/>
              <a:t>Я</a:t>
            </a:r>
            <a:r>
              <a:rPr lang="ru-RU" sz="1600" dirty="0"/>
              <a:t> – на </a:t>
            </a:r>
            <a:r>
              <a:rPr lang="ru-RU" sz="1600" b="1" dirty="0"/>
              <a:t>Ю</a:t>
            </a:r>
            <a:r>
              <a:rPr lang="ru-RU" sz="1600" dirty="0"/>
              <a:t>). Получившаяся таким образом цепочка является результатом работы описанного алгоритма.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i="1" dirty="0"/>
              <a:t>Например, если исходной была цепочка </a:t>
            </a:r>
            <a:r>
              <a:rPr lang="ru-RU" sz="1600" b="1" i="1" dirty="0"/>
              <a:t>АВС</a:t>
            </a:r>
            <a:r>
              <a:rPr lang="ru-RU" sz="1600" i="1" dirty="0"/>
              <a:t>, то результатом работы алгоритма будет цепочка </a:t>
            </a:r>
            <a:r>
              <a:rPr lang="ru-RU" sz="1600" b="1" i="1" dirty="0"/>
              <a:t>АЯБР</a:t>
            </a:r>
            <a:r>
              <a:rPr lang="ru-RU" sz="1600" i="1" dirty="0"/>
              <a:t>, а если исходной была цепочка </a:t>
            </a:r>
            <a:r>
              <a:rPr lang="ru-RU" sz="1600" b="1" i="1" dirty="0"/>
              <a:t>КРОТ</a:t>
            </a:r>
            <a:r>
              <a:rPr lang="ru-RU" sz="1600" i="1" dirty="0"/>
              <a:t>, то результатом работы алгоритма будет цепочка </a:t>
            </a:r>
            <a:r>
              <a:rPr lang="ru-RU" sz="1600" b="1" i="1" dirty="0"/>
              <a:t>ЙПН</a:t>
            </a:r>
            <a:r>
              <a:rPr lang="ru-RU" sz="1600" i="1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Дана цепочка символов </a:t>
            </a:r>
            <a:r>
              <a:rPr lang="ru-RU" sz="1600" b="1" dirty="0"/>
              <a:t>РИТМ</a:t>
            </a:r>
            <a:r>
              <a:rPr lang="ru-RU" sz="1600" dirty="0"/>
              <a:t>. Какая цепочка символов получится, если к данной цепочке применить описанный алгоритм дважды (т. е. применить алгоритм к данной цепочке, а затем к результату вновь применить алгоритм)?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/>
              <a:t>Русский алфавит: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/>
              <a:t>АБВГДЕЁЖЗИЙКЛМНОПРСТУФХЦЧШЩЪЫЬЭЮЯ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2397125"/>
            <a:ext cx="5821532" cy="4351338"/>
          </a:xfrm>
        </p:spPr>
        <p:txBody>
          <a:bodyPr>
            <a:noAutofit/>
          </a:bodyPr>
          <a:lstStyle/>
          <a:p>
            <a:pPr lvl="0"/>
            <a:r>
              <a:rPr lang="ru-RU" sz="1600" i="1" dirty="0"/>
              <a:t>Задание №386989</a:t>
            </a:r>
            <a:endParaRPr lang="ru-RU" sz="1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Некоторый алгоритм из одной цепочки символов получает новую цепочку следующим образом. Сначала вычисляется длина исходной цепочки символов; если она нечётна, то после последнего символа цепочки добавляется первый символ, а если чётна, то в начало цепочки добавляется последний символ. В полученной цепочке символов каждая цифра заменяется на предыдущую (</a:t>
            </a:r>
            <a:r>
              <a:rPr lang="ru-RU" sz="1600" b="1" dirty="0"/>
              <a:t>1</a:t>
            </a:r>
            <a:r>
              <a:rPr lang="ru-RU" sz="1600" dirty="0"/>
              <a:t> заменяется на </a:t>
            </a:r>
            <a:r>
              <a:rPr lang="ru-RU" sz="1600" b="1" dirty="0"/>
              <a:t>0</a:t>
            </a:r>
            <a:r>
              <a:rPr lang="ru-RU" sz="1600" dirty="0"/>
              <a:t>, </a:t>
            </a:r>
            <a:r>
              <a:rPr lang="ru-RU" sz="1600" b="1" dirty="0"/>
              <a:t>2</a:t>
            </a:r>
            <a:r>
              <a:rPr lang="ru-RU" sz="1600" dirty="0"/>
              <a:t> – на </a:t>
            </a:r>
            <a:r>
              <a:rPr lang="ru-RU" sz="1600" b="1" dirty="0"/>
              <a:t>1</a:t>
            </a:r>
            <a:r>
              <a:rPr lang="ru-RU" sz="1600" dirty="0"/>
              <a:t>, и т. д., а </a:t>
            </a:r>
            <a:r>
              <a:rPr lang="ru-RU" sz="1600" b="1" dirty="0"/>
              <a:t>0</a:t>
            </a:r>
            <a:r>
              <a:rPr lang="ru-RU" sz="1600" dirty="0"/>
              <a:t> заменяется на </a:t>
            </a:r>
            <a:r>
              <a:rPr lang="ru-RU" sz="1600" b="1" dirty="0"/>
              <a:t>9</a:t>
            </a:r>
            <a:r>
              <a:rPr lang="ru-RU" sz="1600" dirty="0"/>
              <a:t>). Получившаяся таким образом цепочка является результатом работы алгоритма.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Например, если исходной цепочкой была цепочка </a:t>
            </a:r>
            <a:r>
              <a:rPr lang="ru-RU" sz="1600" b="1" dirty="0"/>
              <a:t>483</a:t>
            </a:r>
            <a:r>
              <a:rPr lang="ru-RU" sz="1600" dirty="0"/>
              <a:t>, то результатом работы алгоритма будет цепочка </a:t>
            </a:r>
            <a:r>
              <a:rPr lang="ru-RU" sz="1600" b="1" dirty="0"/>
              <a:t>3723</a:t>
            </a:r>
            <a:r>
              <a:rPr lang="ru-RU" sz="1600" dirty="0"/>
              <a:t>, а если исходной цепочкой была </a:t>
            </a:r>
            <a:r>
              <a:rPr lang="ru-RU" sz="1600" b="1" dirty="0"/>
              <a:t>3465</a:t>
            </a:r>
            <a:r>
              <a:rPr lang="ru-RU" sz="1600" dirty="0"/>
              <a:t>, то результатом работы алгоритма будет цепочка </a:t>
            </a:r>
            <a:r>
              <a:rPr lang="ru-RU" sz="1600" b="1" dirty="0"/>
              <a:t>42354</a:t>
            </a:r>
            <a:r>
              <a:rPr lang="ru-RU" sz="16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Дана цепочка символов </a:t>
            </a:r>
            <a:r>
              <a:rPr lang="ru-RU" sz="1600" b="1" dirty="0"/>
              <a:t>2974</a:t>
            </a:r>
            <a:r>
              <a:rPr lang="ru-RU" sz="1600" dirty="0"/>
              <a:t>. Какая цепочка символов получится, если к данной цепочке применить описанный алгоритм дважды (то есть применить алгоритм к данной цепочке, а затем к результату вновь применить алгоритм)?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082884"/>
            <a:ext cx="548758" cy="9005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270" y="5803518"/>
            <a:ext cx="526264" cy="86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09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Задание 17 (умение использовать информаци-</a:t>
            </a:r>
            <a:br>
              <a:rPr lang="ru-RU" dirty="0"/>
            </a:br>
            <a:r>
              <a:rPr lang="ru-RU" dirty="0"/>
              <a:t>онно-коммуникационные технологии)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Задание проверяет знание стандарта записи </a:t>
            </a:r>
            <a:r>
              <a:rPr lang="en-US" sz="4000" dirty="0"/>
              <a:t>URL</a:t>
            </a:r>
            <a:r>
              <a:rPr lang="ru-RU" sz="4000" dirty="0"/>
              <a:t>-адреса</a:t>
            </a:r>
          </a:p>
        </p:txBody>
      </p:sp>
    </p:spTree>
    <p:extLst>
      <p:ext uri="{BB962C8B-B14F-4D97-AF65-F5344CB8AC3E}">
        <p14:creationId xmlns:p14="http://schemas.microsoft.com/office/powerpoint/2010/main" val="127117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Задание 18 (умение осуществлять поиск ин-</a:t>
            </a:r>
            <a:br>
              <a:rPr lang="ru-RU" dirty="0"/>
            </a:br>
            <a:r>
              <a:rPr lang="ru-RU" dirty="0"/>
              <a:t>формации в Интернете)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Задние моделирует результаты работы поисковой системы</a:t>
            </a:r>
          </a:p>
          <a:p>
            <a:r>
              <a:rPr lang="ru-RU" sz="4000" dirty="0"/>
              <a:t>Решается на основе простого рассуждения или с применением диаграмм Эйлера-Венна</a:t>
            </a:r>
          </a:p>
        </p:txBody>
      </p:sp>
    </p:spTree>
    <p:extLst>
      <p:ext uri="{BB962C8B-B14F-4D97-AF65-F5344CB8AC3E}">
        <p14:creationId xmlns:p14="http://schemas.microsoft.com/office/powerpoint/2010/main" val="311906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Краткая характеристика заданий с развернутым ответом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721195"/>
              </p:ext>
            </p:extLst>
          </p:nvPr>
        </p:nvGraphicFramePr>
        <p:xfrm>
          <a:off x="838198" y="1825625"/>
          <a:ext cx="10738758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9059">
                  <a:extLst>
                    <a:ext uri="{9D8B030D-6E8A-4147-A177-3AD203B41FA5}">
                      <a16:colId xmlns:a16="http://schemas.microsoft.com/office/drawing/2014/main" val="2708564266"/>
                    </a:ext>
                  </a:extLst>
                </a:gridCol>
                <a:gridCol w="9029699">
                  <a:extLst>
                    <a:ext uri="{9D8B030D-6E8A-4147-A177-3AD203B41FA5}">
                      <a16:colId xmlns:a16="http://schemas.microsoft.com/office/drawing/2014/main" val="2434754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Задание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Проверяет умение проводить обработку большого массива данных с использованием средств электронной таблицы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73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Задание 20.1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Проверяет  умение записать алгоритм  для формального исполнителя «Робот». </a:t>
                      </a:r>
                    </a:p>
                    <a:p>
                      <a:r>
                        <a:rPr lang="ru-RU" sz="2800" dirty="0"/>
                        <a:t>Алгоритм может быть выполнен в среде формального исполнителя или же записан в текстовом редакторе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Задание 20.2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Проверяет умение записать алгоритм на языке программирования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267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78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задания 19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5804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ru-RU" dirty="0"/>
              <a:t>Исходный файл содержит большое число записей, «ручная» обработка данного файла практически невозможна.</a:t>
            </a:r>
          </a:p>
          <a:p>
            <a:pPr marL="457200" indent="-457200"/>
            <a:r>
              <a:rPr lang="ru-RU" dirty="0"/>
              <a:t>Для решения задания необходимо использовать специальные средства электронных таблиц (</a:t>
            </a:r>
            <a:r>
              <a:rPr lang="ru-RU" i="1" dirty="0"/>
              <a:t>формулы, функции, сортировка данных и т.д.)</a:t>
            </a:r>
          </a:p>
          <a:p>
            <a:pPr marL="457200" indent="-457200"/>
            <a:r>
              <a:rPr lang="ru-RU" dirty="0"/>
              <a:t>При использовании сортировки и фильтров – следить за формулами и результатами!</a:t>
            </a:r>
          </a:p>
          <a:p>
            <a:pPr marL="457200" indent="-457200"/>
            <a:r>
              <a:rPr lang="ru-RU" dirty="0"/>
              <a:t>Данное задание имеет множество различных способов решения.</a:t>
            </a:r>
          </a:p>
          <a:p>
            <a:pPr marL="0" indent="0" algn="ctr">
              <a:buNone/>
            </a:pPr>
            <a:r>
              <a:rPr lang="ru-RU" b="1" dirty="0"/>
              <a:t>Оценивается не ход выполнения задания, а правильность полученных числовых ответов.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95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4" y="365125"/>
            <a:ext cx="11674929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Шкала пересчета первичного балла за выполнение экзаменационной работы в отметку. Информатика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317197"/>
              </p:ext>
            </p:extLst>
          </p:nvPr>
        </p:nvGraphicFramePr>
        <p:xfrm>
          <a:off x="1819275" y="2704750"/>
          <a:ext cx="903599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454">
                  <a:extLst>
                    <a:ext uri="{9D8B030D-6E8A-4147-A177-3AD203B41FA5}">
                      <a16:colId xmlns:a16="http://schemas.microsoft.com/office/drawing/2014/main" val="1081911044"/>
                    </a:ext>
                  </a:extLst>
                </a:gridCol>
                <a:gridCol w="1760386">
                  <a:extLst>
                    <a:ext uri="{9D8B030D-6E8A-4147-A177-3AD203B41FA5}">
                      <a16:colId xmlns:a16="http://schemas.microsoft.com/office/drawing/2014/main" val="206440856"/>
                    </a:ext>
                  </a:extLst>
                </a:gridCol>
                <a:gridCol w="1760386">
                  <a:extLst>
                    <a:ext uri="{9D8B030D-6E8A-4147-A177-3AD203B41FA5}">
                      <a16:colId xmlns:a16="http://schemas.microsoft.com/office/drawing/2014/main" val="84254701"/>
                    </a:ext>
                  </a:extLst>
                </a:gridCol>
                <a:gridCol w="1760386">
                  <a:extLst>
                    <a:ext uri="{9D8B030D-6E8A-4147-A177-3AD203B41FA5}">
                      <a16:colId xmlns:a16="http://schemas.microsoft.com/office/drawing/2014/main" val="2398239471"/>
                    </a:ext>
                  </a:extLst>
                </a:gridCol>
                <a:gridCol w="1760386">
                  <a:extLst>
                    <a:ext uri="{9D8B030D-6E8A-4147-A177-3AD203B41FA5}">
                      <a16:colId xmlns:a16="http://schemas.microsoft.com/office/drawing/2014/main" val="3635947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u="none" strike="noStrike" spc="0" dirty="0">
                          <a:effectLst/>
                        </a:rPr>
                        <a:t>Отметка</a:t>
                      </a:r>
                      <a:endParaRPr lang="ru-RU" sz="40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u="none" strike="noStrike" spc="0" dirty="0">
                          <a:effectLst/>
                        </a:rPr>
                        <a:t>«2»</a:t>
                      </a:r>
                      <a:endParaRPr lang="ru-RU" sz="40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u="none" strike="noStrike" spc="0" dirty="0">
                          <a:effectLst/>
                        </a:rPr>
                        <a:t>«3»</a:t>
                      </a:r>
                      <a:endParaRPr lang="ru-RU" sz="40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u="none" strike="noStrike" spc="0" dirty="0">
                          <a:effectLst/>
                        </a:rPr>
                        <a:t>«4»</a:t>
                      </a:r>
                      <a:endParaRPr lang="ru-RU" sz="40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u="none" strike="noStrike" spc="0" dirty="0">
                          <a:effectLst/>
                        </a:rPr>
                        <a:t>«5»</a:t>
                      </a:r>
                      <a:endParaRPr lang="ru-RU" sz="40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306022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u="none" strike="noStrike" spc="0" dirty="0">
                          <a:effectLst/>
                        </a:rPr>
                        <a:t>Общий балл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u="none" strike="noStrike" spc="0" dirty="0">
                          <a:effectLst/>
                        </a:rPr>
                        <a:t>0 - 4</a:t>
                      </a:r>
                      <a:endParaRPr lang="ru-RU" sz="40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u="none" strike="noStrike" spc="0" dirty="0">
                          <a:effectLst/>
                        </a:rPr>
                        <a:t>5 - 11</a:t>
                      </a:r>
                      <a:endParaRPr lang="ru-RU" sz="40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u="none" strike="noStrike" spc="0" dirty="0">
                          <a:effectLst/>
                        </a:rPr>
                        <a:t>12 - 17</a:t>
                      </a:r>
                      <a:endParaRPr lang="ru-RU" sz="40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u="none" strike="noStrike" spc="0" dirty="0">
                          <a:effectLst/>
                        </a:rPr>
                        <a:t>18 - 22</a:t>
                      </a:r>
                      <a:endParaRPr lang="ru-RU" sz="40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39349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94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/>
          <a:lstStyle/>
          <a:p>
            <a:r>
              <a:rPr lang="ru-RU" dirty="0"/>
              <a:t>Пример задания 19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323" y="1993970"/>
            <a:ext cx="7272808" cy="275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47528" y="4293096"/>
            <a:ext cx="8820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/>
          </a:p>
          <a:p>
            <a:r>
              <a:rPr lang="ru-RU" sz="2000" dirty="0"/>
              <a:t>На основании данных, содержащихся в этой таблице, ответьте на два вопроса.</a:t>
            </a:r>
          </a:p>
          <a:p>
            <a:pPr lvl="0"/>
            <a:r>
              <a:rPr lang="ru-RU" sz="2000" dirty="0"/>
              <a:t>1) Каков средний показатель для правой руки у мужчин? Ответ на этот вопрос с точностью до одного знака после запятой запишите в ячейку </a:t>
            </a:r>
            <a:r>
              <a:rPr lang="en-US" sz="2000" b="1" dirty="0"/>
              <a:t>G</a:t>
            </a:r>
            <a:r>
              <a:rPr lang="ru-RU" sz="2000" b="1" dirty="0"/>
              <a:t>2 таблицы</a:t>
            </a:r>
            <a:r>
              <a:rPr lang="ru-RU" sz="2000" dirty="0"/>
              <a:t>.</a:t>
            </a:r>
          </a:p>
          <a:p>
            <a:pPr lvl="0"/>
            <a:r>
              <a:rPr lang="ru-RU" sz="2000" dirty="0"/>
              <a:t>2) У скольких женщин показатель для левой руки больше показателя для правой руки? Ответ на этот вопрос запишите в ячейку </a:t>
            </a:r>
            <a:r>
              <a:rPr lang="ru-RU" sz="2000" b="1" dirty="0"/>
              <a:t>G3 таблицы</a:t>
            </a:r>
            <a:r>
              <a:rPr lang="ru-RU" sz="20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03512" y="860519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 электронную таблицу занесли результаты анонимного тестирования. Все участники набирали баллы, делая задания для левой и правой руки. Ниже приведены первые строки получившейся таблицы.</a:t>
            </a:r>
          </a:p>
        </p:txBody>
      </p:sp>
    </p:spTree>
    <p:extLst>
      <p:ext uri="{BB962C8B-B14F-4D97-AF65-F5344CB8AC3E}">
        <p14:creationId xmlns:p14="http://schemas.microsoft.com/office/powerpoint/2010/main" val="363418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задания 20.1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5804"/>
          </a:xfrm>
        </p:spPr>
        <p:txBody>
          <a:bodyPr/>
          <a:lstStyle/>
          <a:p>
            <a:r>
              <a:rPr lang="ru-RU" dirty="0"/>
              <a:t>По условию задания поле – бесконечное, расположение и размеры «лабиринта» – неизвестны (могут быть любыми)</a:t>
            </a:r>
          </a:p>
          <a:p>
            <a:r>
              <a:rPr lang="ru-RU" dirty="0"/>
              <a:t>Решение, работающее только для частного случая на рисунке в задании, оценивается в «0» баллов</a:t>
            </a:r>
          </a:p>
          <a:p>
            <a:r>
              <a:rPr lang="ru-RU" dirty="0"/>
              <a:t>Как правило, подразумевается, что для движения Робота используется цикл с предусловием (</a:t>
            </a:r>
            <a:r>
              <a:rPr lang="ru-RU" i="1" dirty="0"/>
              <a:t>нц пока </a:t>
            </a:r>
            <a:r>
              <a:rPr lang="en-US" i="1" dirty="0"/>
              <a:t>&lt;</a:t>
            </a:r>
            <a:r>
              <a:rPr lang="ru-RU" i="1" dirty="0"/>
              <a:t>условие</a:t>
            </a:r>
            <a:r>
              <a:rPr lang="en-US" i="1" dirty="0"/>
              <a:t>&gt;</a:t>
            </a:r>
            <a:r>
              <a:rPr lang="ru-RU" i="1" dirty="0"/>
              <a:t>…..кц</a:t>
            </a:r>
            <a:r>
              <a:rPr lang="ru-RU" dirty="0"/>
              <a:t>)</a:t>
            </a:r>
          </a:p>
          <a:p>
            <a:r>
              <a:rPr lang="ru-RU" dirty="0"/>
              <a:t>Лучше написать программу в «Кумире» или другой среде с Роботом и проверить её в нескольких вариантах обстановки</a:t>
            </a:r>
          </a:p>
        </p:txBody>
      </p:sp>
    </p:spTree>
    <p:extLst>
      <p:ext uri="{BB962C8B-B14F-4D97-AF65-F5344CB8AC3E}">
        <p14:creationId xmlns:p14="http://schemas.microsoft.com/office/powerpoint/2010/main" val="355776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1515" y="0"/>
            <a:ext cx="8229600" cy="1143000"/>
          </a:xfrm>
        </p:spPr>
        <p:txBody>
          <a:bodyPr/>
          <a:lstStyle/>
          <a:p>
            <a:r>
              <a:rPr lang="ru-RU" dirty="0"/>
              <a:t>Пример задания 20.1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45" b="8586"/>
          <a:stretch/>
        </p:blipFill>
        <p:spPr bwMode="auto">
          <a:xfrm>
            <a:off x="1789665" y="966101"/>
            <a:ext cx="2325329" cy="216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478" y="3429000"/>
            <a:ext cx="21717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263242" y="895882"/>
          <a:ext cx="6373494" cy="561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6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Программа</a:t>
                      </a:r>
                      <a:r>
                        <a:rPr lang="ru-RU" sz="1400" baseline="0" dirty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Описание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нц пока не сверху свободно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	закрасить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	вправо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кц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/>
                        <a:t>Двигаемся вправо, пока не дойдём до прохода в горизонтальной стене, и закрашиваем клетки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нц пока сверху свободно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	вправо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кц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/>
                        <a:t>Двигаемся дальше до горизонтальной стены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нц пока справа свободно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	закрасить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	вправо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кц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/>
                        <a:t>Двигаемся вправо, пока не дойдём до вертикальной стены, и закрашиваем клетки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нц пока не справа свободно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	закрасить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	вниз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кц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/>
                        <a:t>Двигаемся вниз, пока не дойдём до прохода в вертикальной стене, и закрашиваем клетки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нц пока справа свободно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	вниз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Кц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/>
                        <a:t>Двигаемся дальше до вертикальной стены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нц пока не справа свободно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	закрасить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	вниз</a:t>
                      </a:r>
                      <a:endParaRPr lang="ru-RU" sz="1400" dirty="0"/>
                    </a:p>
                    <a:p>
                      <a:r>
                        <a:rPr lang="ru-RU" sz="1400" b="1" dirty="0"/>
                        <a:t>кц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/>
                        <a:t>Двигаемся вниз до конца вертикальной стены и закрашиваем клетки </a:t>
                      </a:r>
                      <a:endParaRPr lang="ru-RU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69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задания 20.2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5804"/>
          </a:xfrm>
        </p:spPr>
        <p:txBody>
          <a:bodyPr/>
          <a:lstStyle/>
          <a:p>
            <a:r>
              <a:rPr lang="ru-RU" dirty="0"/>
              <a:t>Задание выполняется в среде программирования. Её название </a:t>
            </a:r>
            <a:r>
              <a:rPr lang="ru-RU" i="1" dirty="0"/>
              <a:t>обязательно</a:t>
            </a:r>
            <a:r>
              <a:rPr lang="ru-RU" dirty="0"/>
              <a:t> указать на бланке</a:t>
            </a:r>
          </a:p>
          <a:p>
            <a:r>
              <a:rPr lang="ru-RU" i="1" dirty="0"/>
              <a:t>Не нужно </a:t>
            </a:r>
            <a:r>
              <a:rPr lang="ru-RU" dirty="0"/>
              <a:t>организовывать «красивый» ввод и вывод данных. Это не оценивается, но может привести к лишним ошибкам</a:t>
            </a:r>
          </a:p>
          <a:p>
            <a:r>
              <a:rPr lang="ru-RU" dirty="0"/>
              <a:t>Обязательно протестировать программу хотя бы на примере входных данных из задания!</a:t>
            </a:r>
          </a:p>
          <a:p>
            <a:r>
              <a:rPr lang="ru-RU" dirty="0"/>
              <a:t>При работе с объектно-ориентированным языком ребёнок должен понимать, что необходимо сохранить в архиве </a:t>
            </a:r>
            <a:r>
              <a:rPr lang="ru-RU" i="1" dirty="0"/>
              <a:t>весь</a:t>
            </a:r>
            <a:r>
              <a:rPr lang="ru-RU" dirty="0"/>
              <a:t> проект (проследить, чтобы это сделал организатор на экзамене)</a:t>
            </a:r>
          </a:p>
        </p:txBody>
      </p:sp>
    </p:spTree>
    <p:extLst>
      <p:ext uri="{BB962C8B-B14F-4D97-AF65-F5344CB8AC3E}">
        <p14:creationId xmlns:p14="http://schemas.microsoft.com/office/powerpoint/2010/main" val="39247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задания 20.2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/>
          </p:nvPr>
        </p:nvGraphicFramePr>
        <p:xfrm>
          <a:off x="3287689" y="4437112"/>
          <a:ext cx="5847715" cy="18288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95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Входные данные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Выходные данные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r>
                        <a:rPr lang="en-US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r>
                        <a:rPr lang="ru-RU" sz="2000" dirty="0">
                          <a:effectLst/>
                        </a:rPr>
                        <a:t>.5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03177" y="1268761"/>
            <a:ext cx="1020044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	</a:t>
            </a:r>
            <a:r>
              <a:rPr lang="ru-RU" sz="2400" dirty="0"/>
              <a:t>Напишите программу для решения следующей задачи.</a:t>
            </a:r>
          </a:p>
          <a:p>
            <a:r>
              <a:rPr lang="ru-RU" sz="2400" dirty="0"/>
              <a:t>Ученики 4 класса вели дневники наблюдения за погодой и ежедневно записывали дневную температуру. Найдите среднюю температуру за время наблюдения. Если количество дней, когда температура поднималась выше нуля градусов, не менее 5, выведите </a:t>
            </a:r>
            <a:r>
              <a:rPr lang="en-US" sz="2400" dirty="0"/>
              <a:t>YES</a:t>
            </a:r>
            <a:r>
              <a:rPr lang="ru-RU" sz="2400" dirty="0"/>
              <a:t>, иначе выведите </a:t>
            </a:r>
            <a:r>
              <a:rPr lang="en-US" sz="2400" dirty="0"/>
              <a:t>NO</a:t>
            </a:r>
            <a:r>
              <a:rPr lang="ru-RU" sz="2400" dirty="0"/>
              <a:t>.</a:t>
            </a:r>
          </a:p>
          <a:p>
            <a:r>
              <a:rPr lang="ru-RU" sz="2400" dirty="0"/>
              <a:t>	Программа получает на вход количество дней, в течение которых проводилось наблюдение </a:t>
            </a:r>
            <a:r>
              <a:rPr lang="en-US" sz="2400" dirty="0"/>
              <a:t>N</a:t>
            </a:r>
            <a:r>
              <a:rPr lang="ru-RU" sz="2400" dirty="0"/>
              <a:t> (1 ≤ </a:t>
            </a:r>
            <a:r>
              <a:rPr lang="en-US" sz="2400" dirty="0"/>
              <a:t>N</a:t>
            </a:r>
            <a:r>
              <a:rPr lang="ru-RU" sz="2400" dirty="0"/>
              <a:t> ≤ 31), затем для каждого дня вводится температура.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0774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Материалы для тренировки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Сайт К.Ю. Полякова</a:t>
            </a:r>
            <a:endParaRPr lang="ru-RU" dirty="0"/>
          </a:p>
          <a:p>
            <a:r>
              <a:rPr lang="ru-RU" dirty="0">
                <a:hlinkClick r:id="rId3"/>
              </a:rPr>
              <a:t>Сайт Д. Гущина «Сдам ОГЭ» - информатика</a:t>
            </a:r>
            <a:endParaRPr lang="ru-RU" dirty="0"/>
          </a:p>
          <a:p>
            <a:r>
              <a:rPr lang="ru-RU" dirty="0">
                <a:hlinkClick r:id="rId4"/>
              </a:rPr>
              <a:t>Открытый банк заданий ФИПИ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3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Задание 1 (умение оценивать количественные параметры инф. объектов)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/>
              <a:t>Определить информационный объем текста, закодированного равномерным двоичным кодом</a:t>
            </a:r>
          </a:p>
          <a:p>
            <a:pPr lvl="0"/>
            <a:r>
              <a:rPr lang="ru-RU" sz="4000" dirty="0"/>
              <a:t>Пробелы, знаки препинания, цифры – это тоже символы!</a:t>
            </a:r>
          </a:p>
          <a:p>
            <a:pPr lvl="0"/>
            <a:r>
              <a:rPr lang="ru-RU" sz="4000" dirty="0"/>
              <a:t>Обратные задачи</a:t>
            </a:r>
          </a:p>
        </p:txBody>
      </p:sp>
    </p:spTree>
    <p:extLst>
      <p:ext uri="{BB962C8B-B14F-4D97-AF65-F5344CB8AC3E}">
        <p14:creationId xmlns:p14="http://schemas.microsoft.com/office/powerpoint/2010/main" val="416673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Успешность выполнения отдельных заданий тестовой части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Задание 2 (умение определять значение логического выражения)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91905"/>
              </p:ext>
            </p:extLst>
          </p:nvPr>
        </p:nvGraphicFramePr>
        <p:xfrm>
          <a:off x="924757" y="2844296"/>
          <a:ext cx="10342486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1243">
                  <a:extLst>
                    <a:ext uri="{9D8B030D-6E8A-4147-A177-3AD203B41FA5}">
                      <a16:colId xmlns:a16="http://schemas.microsoft.com/office/drawing/2014/main" val="16251714"/>
                    </a:ext>
                  </a:extLst>
                </a:gridCol>
                <a:gridCol w="5171243">
                  <a:extLst>
                    <a:ext uri="{9D8B030D-6E8A-4147-A177-3AD203B41FA5}">
                      <a16:colId xmlns:a16="http://schemas.microsoft.com/office/drawing/2014/main" val="900764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Вариант и формулировка вопроса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Процент выполнения задания в данном варианте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414603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effectLst/>
                        </a:rPr>
                        <a:t>Укажите число, для которого логическое выражение ложно</a:t>
                      </a:r>
                      <a:endParaRPr lang="ru-RU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effectLst/>
                        </a:rPr>
                        <a:t>64,8%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983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effectLst/>
                        </a:rPr>
                        <a:t>Для какой последовательности из цветных бусин логическое выражение истинно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effectLst/>
                        </a:rPr>
                        <a:t>96,51%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8613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83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Задание 2 (умение определять значение логического выражения)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i="1" dirty="0"/>
              <a:t>Задание №F3BBBF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Для какого из указанных значений числа </a:t>
            </a:r>
            <a:r>
              <a:rPr lang="en-US" dirty="0"/>
              <a:t>X</a:t>
            </a:r>
            <a:r>
              <a:rPr lang="ru-RU" dirty="0"/>
              <a:t> ЛОЖНО выражение:</a:t>
            </a:r>
          </a:p>
          <a:p>
            <a:pPr marL="0" indent="0">
              <a:buNone/>
            </a:pPr>
            <a:r>
              <a:rPr lang="en-US" dirty="0"/>
              <a:t>( X &gt; 2 ) </a:t>
            </a:r>
            <a:r>
              <a:rPr lang="en-US" b="1" dirty="0"/>
              <a:t>ИЛИ НЕ </a:t>
            </a:r>
            <a:r>
              <a:rPr lang="en-US" dirty="0"/>
              <a:t>( X &gt; 1)?</a:t>
            </a:r>
            <a:endParaRPr lang="ru-RU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1</a:t>
            </a:r>
            <a:endParaRPr lang="ru-RU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2</a:t>
            </a:r>
            <a:endParaRPr lang="ru-RU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3</a:t>
            </a:r>
            <a:endParaRPr lang="ru-RU" dirty="0"/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4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i="1" dirty="0"/>
              <a:t>Задание №D97D6E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Для какой из приведённых последовательностей цветных бусин истинно высказывание:</a:t>
            </a:r>
          </a:p>
          <a:p>
            <a:pPr marL="0" indent="0">
              <a:buNone/>
            </a:pPr>
            <a:r>
              <a:rPr lang="ru-RU" b="1" dirty="0"/>
              <a:t>(НЕ</a:t>
            </a:r>
            <a:r>
              <a:rPr lang="ru-RU" dirty="0"/>
              <a:t>(Первая бусина красная)</a:t>
            </a:r>
            <a:r>
              <a:rPr lang="en-US" dirty="0"/>
              <a:t> </a:t>
            </a:r>
            <a:r>
              <a:rPr lang="ru-RU" b="1" dirty="0"/>
              <a:t>И</a:t>
            </a:r>
            <a:r>
              <a:rPr lang="en-US" b="1" dirty="0"/>
              <a:t> </a:t>
            </a:r>
            <a:r>
              <a:rPr lang="ru-RU" dirty="0"/>
              <a:t>(Третья бусина синяя))</a:t>
            </a:r>
            <a:r>
              <a:rPr lang="en-US" dirty="0"/>
              <a:t> </a:t>
            </a:r>
            <a:r>
              <a:rPr lang="ru-RU" b="1" dirty="0"/>
              <a:t>ИЛИ</a:t>
            </a:r>
            <a:r>
              <a:rPr lang="en-US" dirty="0"/>
              <a:t> </a:t>
            </a:r>
            <a:r>
              <a:rPr lang="ru-RU" dirty="0"/>
              <a:t>(Пятая бусина зелёная)</a:t>
            </a:r>
          </a:p>
          <a:p>
            <a:pPr marL="0" indent="0">
              <a:buNone/>
            </a:pPr>
            <a:r>
              <a:rPr lang="ru-RU" b="1" dirty="0"/>
              <a:t>(К –</a:t>
            </a:r>
            <a:r>
              <a:rPr lang="en-US" b="1" dirty="0"/>
              <a:t> </a:t>
            </a:r>
            <a:r>
              <a:rPr lang="ru-RU" dirty="0"/>
              <a:t>красный</a:t>
            </a:r>
            <a:r>
              <a:rPr lang="ru-RU" b="1" dirty="0"/>
              <a:t>, Ж –</a:t>
            </a:r>
            <a:r>
              <a:rPr lang="en-US" b="1" dirty="0"/>
              <a:t> </a:t>
            </a:r>
            <a:r>
              <a:rPr lang="ru-RU" dirty="0"/>
              <a:t>жёлтый</a:t>
            </a:r>
            <a:r>
              <a:rPr lang="ru-RU" b="1" dirty="0"/>
              <a:t>, С –</a:t>
            </a:r>
            <a:r>
              <a:rPr lang="en-US" b="1" dirty="0"/>
              <a:t> </a:t>
            </a:r>
            <a:r>
              <a:rPr lang="ru-RU" dirty="0"/>
              <a:t>синий</a:t>
            </a:r>
            <a:r>
              <a:rPr lang="ru-RU" b="1" dirty="0"/>
              <a:t>, З –</a:t>
            </a:r>
            <a:r>
              <a:rPr lang="en-US" b="1" dirty="0"/>
              <a:t> </a:t>
            </a:r>
            <a:r>
              <a:rPr lang="ru-RU" dirty="0"/>
              <a:t>зелёный)?</a:t>
            </a:r>
          </a:p>
          <a:p>
            <a:pPr marL="0" indent="0">
              <a:buNone/>
            </a:pPr>
            <a:r>
              <a:rPr lang="en-US" dirty="0"/>
              <a:t>1) КЗКЖСС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2) СККЖКЗ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3) ЖКЗСЗК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4) ЗСЖКЖС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815" y="4379105"/>
            <a:ext cx="853440" cy="13655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467" y="4687015"/>
            <a:ext cx="832104" cy="136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2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Успешность выполнения отдельных заданий тестовой части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Задание 3 (умение анализировать фор­мальные описания реальных объектов и процессов)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63798"/>
              </p:ext>
            </p:extLst>
          </p:nvPr>
        </p:nvGraphicFramePr>
        <p:xfrm>
          <a:off x="905522" y="3063371"/>
          <a:ext cx="10342486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1243">
                  <a:extLst>
                    <a:ext uri="{9D8B030D-6E8A-4147-A177-3AD203B41FA5}">
                      <a16:colId xmlns:a16="http://schemas.microsoft.com/office/drawing/2014/main" val="16251714"/>
                    </a:ext>
                  </a:extLst>
                </a:gridCol>
                <a:gridCol w="5171243">
                  <a:extLst>
                    <a:ext uri="{9D8B030D-6E8A-4147-A177-3AD203B41FA5}">
                      <a16:colId xmlns:a16="http://schemas.microsoft.com/office/drawing/2014/main" val="900764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Вариант и формулировка вопроса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Процент выполнения задания в данном варианте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414603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Определить длину кратчайшего пути между населенными пунктами.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47,18%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266983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Укажите схему, соответствующую таблице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96,68%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3148613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93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Задание 3 (умение анализировать фор­мальные описания реальных объектов и процессов)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i="1" dirty="0"/>
              <a:t>Задание №08c4b4</a:t>
            </a:r>
            <a:endParaRPr lang="ru-RU" dirty="0"/>
          </a:p>
          <a:p>
            <a:pPr marL="0" indent="0">
              <a:buNone/>
            </a:pPr>
            <a:r>
              <a:rPr lang="ru-RU" sz="2400" dirty="0"/>
              <a:t>Между населёнными пунктами A, B, C, D, E построены дороги, протяжённость которых приведена в таблице.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Определите длину кратчайшего пути между пунктами A и D (при условии, что передвигаться можно только по построенным дорогам).</a:t>
            </a:r>
          </a:p>
          <a:p>
            <a:pPr marL="914400" lvl="1" indent="-457200">
              <a:buFont typeface="+mj-lt"/>
              <a:buAutoNum type="arabicParenR"/>
            </a:pPr>
            <a:r>
              <a:rPr lang="ru-RU" dirty="0"/>
              <a:t>6</a:t>
            </a:r>
          </a:p>
          <a:p>
            <a:pPr marL="914400" lvl="1" indent="-457200">
              <a:buFont typeface="+mj-lt"/>
              <a:buAutoNum type="arabicParenR"/>
            </a:pPr>
            <a:r>
              <a:rPr lang="ru-RU" dirty="0"/>
              <a:t>7</a:t>
            </a:r>
          </a:p>
          <a:p>
            <a:pPr marL="914400" lvl="1" indent="-457200">
              <a:buFont typeface="+mj-lt"/>
              <a:buAutoNum type="arabicParenR"/>
            </a:pPr>
            <a:r>
              <a:rPr lang="ru-RU" dirty="0"/>
              <a:t>8</a:t>
            </a:r>
          </a:p>
          <a:p>
            <a:pPr marL="914400" lvl="1" indent="-457200">
              <a:buFont typeface="+mj-lt"/>
              <a:buAutoNum type="arabicParenR"/>
            </a:pPr>
            <a:r>
              <a:rPr lang="ru-RU" dirty="0"/>
              <a:t>9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sz="2600" i="1" dirty="0"/>
              <a:t>Задание №359BFC</a:t>
            </a:r>
            <a:endParaRPr lang="ru-RU" sz="2600" dirty="0"/>
          </a:p>
          <a:p>
            <a:pPr marL="0" indent="0">
              <a:buNone/>
            </a:pPr>
            <a:r>
              <a:rPr lang="ru-RU" sz="2600" dirty="0"/>
              <a:t>В таблице приведена стоимость перевозок между пятью железнодорожными станциями, обозначенными буквами A, B, C, D и E. Укажите схему, соответствующую таблице.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endParaRPr lang="ru-RU" dirty="0"/>
          </a:p>
          <a:p>
            <a:pPr lvl="0"/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687935"/>
              </p:ext>
            </p:extLst>
          </p:nvPr>
        </p:nvGraphicFramePr>
        <p:xfrm>
          <a:off x="3429000" y="2696876"/>
          <a:ext cx="1080000" cy="1419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00">
                  <a:extLst>
                    <a:ext uri="{9D8B030D-6E8A-4147-A177-3AD203B41FA5}">
                      <a16:colId xmlns:a16="http://schemas.microsoft.com/office/drawing/2014/main" val="180525857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324735803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085102401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04529148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490508501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1391836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B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C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D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2327078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2074811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B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603529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C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4250743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D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23715193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338704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118549"/>
              </p:ext>
            </p:extLst>
          </p:nvPr>
        </p:nvGraphicFramePr>
        <p:xfrm>
          <a:off x="7940336" y="3120251"/>
          <a:ext cx="1080000" cy="1370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00">
                  <a:extLst>
                    <a:ext uri="{9D8B030D-6E8A-4147-A177-3AD203B41FA5}">
                      <a16:colId xmlns:a16="http://schemas.microsoft.com/office/drawing/2014/main" val="1420499096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416702683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18690923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01923482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640110132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0424417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B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C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D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1213093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557565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B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3286683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C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3028910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D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2405492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788867"/>
                  </a:ext>
                </a:extLst>
              </a:tr>
            </a:tbl>
          </a:graphicData>
        </a:graphic>
      </p:graphicFrame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171" y="4468802"/>
            <a:ext cx="4029658" cy="210800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560" y="5211298"/>
            <a:ext cx="853440" cy="1365504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763" y="3103298"/>
            <a:ext cx="832104" cy="136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19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Успешность выполнения отдельных заданий тестовой части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Задание 4 (</a:t>
            </a:r>
            <a:r>
              <a:rPr lang="ru-RU" spc="10" dirty="0"/>
              <a:t>знание о файловой системе организации данных </a:t>
            </a:r>
            <a:r>
              <a:rPr lang="ru-RU" dirty="0"/>
              <a:t>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555512"/>
              </p:ext>
            </p:extLst>
          </p:nvPr>
        </p:nvGraphicFramePr>
        <p:xfrm>
          <a:off x="924757" y="2749046"/>
          <a:ext cx="10342486" cy="3336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1243">
                  <a:extLst>
                    <a:ext uri="{9D8B030D-6E8A-4147-A177-3AD203B41FA5}">
                      <a16:colId xmlns:a16="http://schemas.microsoft.com/office/drawing/2014/main" val="16251714"/>
                    </a:ext>
                  </a:extLst>
                </a:gridCol>
                <a:gridCol w="5171243">
                  <a:extLst>
                    <a:ext uri="{9D8B030D-6E8A-4147-A177-3AD203B41FA5}">
                      <a16:colId xmlns:a16="http://schemas.microsoft.com/office/drawing/2014/main" val="900764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Вариант и формулировка вопроса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Процент выполнения задания в данном варианте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414603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Определить полное имя файла, после совершения пользователем  </a:t>
                      </a:r>
                      <a:r>
                        <a:rPr lang="ru-RU" sz="2800" i="1" dirty="0">
                          <a:effectLst/>
                        </a:rPr>
                        <a:t>трех</a:t>
                      </a:r>
                      <a:r>
                        <a:rPr lang="ru-RU" sz="2800" dirty="0">
                          <a:effectLst/>
                        </a:rPr>
                        <a:t> действий.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31,9%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266983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Определить полное имя файла, после совершения пользователем  </a:t>
                      </a:r>
                      <a:r>
                        <a:rPr lang="ru-RU" sz="2800" i="1" dirty="0">
                          <a:effectLst/>
                        </a:rPr>
                        <a:t>двух</a:t>
                      </a:r>
                      <a:r>
                        <a:rPr lang="ru-RU" sz="2800" dirty="0">
                          <a:effectLst/>
                        </a:rPr>
                        <a:t> действий.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93,37%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50" marR="41350" marT="0" marB="0" anchor="ctr"/>
                </a:tc>
                <a:extLst>
                  <a:ext uri="{0D108BD9-81ED-4DB2-BD59-A6C34878D82A}">
                    <a16:rowId xmlns:a16="http://schemas.microsoft.com/office/drawing/2014/main" val="3148613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72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1628</Words>
  <Application>Microsoft Office PowerPoint</Application>
  <PresentationFormat>Широкоэкранный</PresentationFormat>
  <Paragraphs>369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1" baseType="lpstr">
      <vt:lpstr>Arial Unicode MS</vt:lpstr>
      <vt:lpstr>Arial</vt:lpstr>
      <vt:lpstr>Calibri</vt:lpstr>
      <vt:lpstr>Calibri Light</vt:lpstr>
      <vt:lpstr>Times New Roman</vt:lpstr>
      <vt:lpstr>Тема Office</vt:lpstr>
      <vt:lpstr>Подготовка к ОГЭ по информатике</vt:lpstr>
      <vt:lpstr>Источники</vt:lpstr>
      <vt:lpstr>Шкала пересчета первичного балла за выполнение экзаменационной работы в отметку. Информатика</vt:lpstr>
      <vt:lpstr>Задание 1 (умение оценивать количественные параметры инф. объектов)</vt:lpstr>
      <vt:lpstr>Успешность выполнения отдельных заданий тестовой части</vt:lpstr>
      <vt:lpstr>Задание 2 (умение определять значение логического выражения)</vt:lpstr>
      <vt:lpstr>Успешность выполнения отдельных заданий тестовой части</vt:lpstr>
      <vt:lpstr>Задание 3 (умение анализировать фор­мальные описания реальных объектов и процессов)</vt:lpstr>
      <vt:lpstr>Успешность выполнения отдельных заданий тестовой части</vt:lpstr>
      <vt:lpstr>Задание 4 (знание о файловой системе организации данных )</vt:lpstr>
      <vt:lpstr>Успешность выполнения отдельных заданий тестовой части</vt:lpstr>
      <vt:lpstr>Задание 5 (умение представлять фор­мульную зависимость в гра­фическом виде)</vt:lpstr>
      <vt:lpstr>Задание 6 (умение исполнить алгоритм для конкретного исполнителя)</vt:lpstr>
      <vt:lpstr>Успешность выполнения отдельных заданий тестовой части</vt:lpstr>
      <vt:lpstr>Задание 7 (умение кодировать и декодировать информацию)</vt:lpstr>
      <vt:lpstr>Задания 8, 9 ,10 (умение исполнить алгоритм, записанный на алгор. языке)</vt:lpstr>
      <vt:lpstr>Задание 11 (умение анализировать информацию в виде схемы)</vt:lpstr>
      <vt:lpstr>Успешность выполнения отдельных заданий тестовой части</vt:lpstr>
      <vt:lpstr>Задание 12 (умение осуществлять поиск в готовой базе данных по сформулированному условию)</vt:lpstr>
      <vt:lpstr>Задание 13 (системы счисления – дискретная форма представления информации)</vt:lpstr>
      <vt:lpstr>Задание 14 (умение записать простой линей- ный алгоритм для формального исполнителя)</vt:lpstr>
      <vt:lpstr>Задание 15 (умение определять скорость передачи информации)</vt:lpstr>
      <vt:lpstr>Успешность выполнения отдельных заданий тестовой части</vt:lpstr>
      <vt:lpstr>Задание 16 (умение исполнить алгоритм, записанный на естественном языке, обрабатывающий цепочки символов или списки)</vt:lpstr>
      <vt:lpstr>Задание 16 (умение исполнить алгоритм, записанный на естественном языке, обрабатывающий цепочки символов или списки)</vt:lpstr>
      <vt:lpstr>Задание 17 (умение использовать информаци- онно-коммуникационные технологии)</vt:lpstr>
      <vt:lpstr>Задание 18 (умение осуществлять поиск ин- формации в Интернете)</vt:lpstr>
      <vt:lpstr>Краткая характеристика заданий с развернутым ответом</vt:lpstr>
      <vt:lpstr>Особенности задания 19</vt:lpstr>
      <vt:lpstr>Пример задания 19</vt:lpstr>
      <vt:lpstr>Особенности задания 20.1</vt:lpstr>
      <vt:lpstr>Пример задания 20.1</vt:lpstr>
      <vt:lpstr>Особенности задания 20.2</vt:lpstr>
      <vt:lpstr>Пример задания 20.2</vt:lpstr>
      <vt:lpstr>Материалы для тренировки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ОГЭ по информатике</dc:title>
  <dc:creator>Анна Левинтова</dc:creator>
  <cp:lastModifiedBy>Анна Левинтова</cp:lastModifiedBy>
  <cp:revision>49</cp:revision>
  <dcterms:created xsi:type="dcterms:W3CDTF">2016-03-06T11:36:40Z</dcterms:created>
  <dcterms:modified xsi:type="dcterms:W3CDTF">2016-03-11T19:07:44Z</dcterms:modified>
</cp:coreProperties>
</file>