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5760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ГБОУ МО ЦРТДЮ</a:t>
            </a:r>
            <a:endParaRPr lang="ru-RU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53650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A5002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Семинар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«Специфика программ дополнительного образования детей и программ внеурочной деятельности»</a:t>
            </a:r>
          </a:p>
          <a:p>
            <a:endParaRPr lang="ru-RU" sz="4000" b="1" dirty="0" smtClean="0">
              <a:solidFill>
                <a:srgbClr val="00206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b="1" dirty="0">
              <a:solidFill>
                <a:srgbClr val="00206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616530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2013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НОРМАТИВНЫЕ ДОКУМЕНТЫ</a:t>
            </a:r>
            <a:endParaRPr lang="ru-RU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6124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Федеральный закон от 29.12.2012 N 273-ФЗ </a:t>
            </a:r>
          </a:p>
          <a:p>
            <a:pPr algn="just">
              <a:buNone/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«Об образовании в Российской Федерации»</a:t>
            </a:r>
          </a:p>
          <a:p>
            <a:pPr algn="just">
              <a:buNone/>
            </a:pP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Федеральный государственный образовательный стандарт начального общего образования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(у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твержден приказом Министерства образования и науки Российской Федерации от «6» октября 2009 г. № 373)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Порядок организации и осуществления образовательной деятельности по дополнительным общеобразовательным программам</a:t>
            </a:r>
          </a:p>
          <a:p>
            <a:pPr algn="just">
              <a:buNone/>
            </a:pP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(утвержден приказом Министерства образования и науки Российской Федерации от «29» августа 2013 г. № 1008 )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Методические материалы по организации внеурочной деятельности в образовательных учреждениях, реализующих общеобразовательные программы начального общего образования </a:t>
            </a:r>
          </a:p>
          <a:p>
            <a:pPr algn="just">
              <a:buNone/>
            </a:pP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(опубликованы в приложении к письму </a:t>
            </a:r>
            <a:r>
              <a:rPr lang="ru-RU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Минобрнауки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РФ от 12.05.2011 № 03-296)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64757"/>
              </p:ext>
            </p:extLst>
          </p:nvPr>
        </p:nvGraphicFramePr>
        <p:xfrm>
          <a:off x="179512" y="188640"/>
          <a:ext cx="8785226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/>
                <a:gridCol w="4392613"/>
              </a:tblGrid>
              <a:tr h="370840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400" b="1" kern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Цель и задачи образовательной деятельности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Дополнительные общеобразовательные программы: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удовлетворение образовательных потребностей и интересов обучающихся, осуществляемых за пределами ФГОС;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формирование и развитие творческих способностей;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формирование культуры здорового и безопасного образа жизни;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обеспечение духовно-нравственного, патриотического, трудового воспитания обучающихся;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профессиональную ориентацию;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личностного развития, укрепления здоровья, профессионального самоопределения;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социализацию и адаптацию обучающихся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 жизни в обществе;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формирование общей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культурыобучающихся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Программы внеурочной деятельности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реализуются в образовательных организациях общего образования, внедряющих ФГОС нового поколения. 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-достижение планируемых результатов освоения основной образовательной программы начального общего образования :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 личностных;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метапредметных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результатов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-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освоенные обучающимися универсальные учебные действия (познавательные, регулятивные и коммуникативные).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88913"/>
          <a:ext cx="8785226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92613"/>
                <a:gridCol w="4392613"/>
              </a:tblGrid>
              <a:tr h="370840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Организация деятельности учащихся, </a:t>
                      </a:r>
                    </a:p>
                    <a:p>
                      <a:pPr lvl="0"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направленность и направления деятельности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Образовательный процесс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 дополнительным общеобразовательным программам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организуется в объединениях по интересам (клубы, секции, кружки, лаборатории, студии, оркестры, творческие коллективы, ансамбли, театры) или индивидуально.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Направленности: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Техническая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Естественнонаучная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физкультурно-спортивная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Художественная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Туристско-краеведческая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Социально-педагогическая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Образовательная деятельность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 программам внеурочной деятельности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осуществляется в формах, отличных от классно-урочной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таких формах, как экскурсии, кружки, секции, круглые столы, конференции, диспуты, школьные научные общества, олимпиады, соревнования, поисковые и научные исследования, общественно полезные  практики и т. 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Внеурочная деятельность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организуется по направлениям развития личности: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Спортивно-оздоровительное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Духовно-нравственное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Социальное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Общеинтеллектуальное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Общекультурное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88912"/>
          <a:ext cx="8785226" cy="63364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613"/>
                <a:gridCol w="4392613"/>
              </a:tblGrid>
              <a:tr h="660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Результат образовательной деятельности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76386">
                <a:tc>
                  <a:txBody>
                    <a:bodyPr/>
                    <a:lstStyle/>
                    <a:p>
                      <a:pPr lvl="0"/>
                      <a:endParaRPr lang="ru-RU" sz="1800" b="0" kern="120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0"/>
                      <a:r>
                        <a:rPr lang="ru-RU" sz="1800" b="0" kern="120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При</a:t>
                      </a:r>
                      <a:r>
                        <a:rPr lang="ru-RU" sz="1800" b="0" kern="1200" baseline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реализации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дополнительной образовательной программы: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результаты обучения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воспитанника (в предметной области)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результаты развития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воспитанника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результаты воспитания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личности ребёнка.</a:t>
                      </a:r>
                    </a:p>
                    <a:p>
                      <a:endParaRPr lang="ru-RU" sz="1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i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ru-RU" sz="1800" i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При реализации </a:t>
                      </a:r>
                      <a:r>
                        <a:rPr lang="ru-RU" sz="1800" b="1" i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программы внеурочной деятельности:</a:t>
                      </a:r>
                    </a:p>
                    <a:p>
                      <a:endParaRPr lang="ru-RU" sz="1800" b="1" i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личностные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регулятивные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познавательные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коммуникативные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универсальные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учебные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действия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как основа умения учиться.</a:t>
                      </a:r>
                    </a:p>
                    <a:p>
                      <a:endParaRPr lang="ru-RU" sz="1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713788" cy="713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6894"/>
                <a:gridCol w="4356894"/>
              </a:tblGrid>
              <a:tr h="340568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Структура программы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41581">
                <a:tc>
                  <a:txBody>
                    <a:bodyPr/>
                    <a:lstStyle/>
                    <a:p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Структура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дополнительной образовательной программы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нормативно закреплена</a:t>
                      </a:r>
                    </a:p>
                    <a:p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(Письмо МО и Н РФ от 11 декабря 2006 г. N 06-1844 «О примерных требованиях к программам дополнительного образования детей»):</a:t>
                      </a:r>
                    </a:p>
                    <a:p>
                      <a:endParaRPr lang="ru-RU" sz="1800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Титульный лист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Пояснительная записка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Учебно-тематический план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Содержание курса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Методическое обеспечение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Список литературы</a:t>
                      </a:r>
                    </a:p>
                    <a:p>
                      <a:endParaRPr lang="ru-RU" sz="1800" i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Структура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программы внеурочной деятельности (ФГОС НОО) </a:t>
                      </a:r>
                      <a:r>
                        <a:rPr lang="ru-RU" sz="1800" i="0" u="none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нормативно не закреплена.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endParaRPr lang="ru-RU" sz="1800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Введение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Перечень основных разделов с указанием часов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Описание содержания занятий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Характеристика результатов (3-х уровней)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Пояснительная записка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Общая характеристика курса ВД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Личностные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метапредметные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результаты освоения курса ВД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Содержание курса ВД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Тематическое планирование с определением основных видов ВД обучающихся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Описание учебно-методического и материально-технического обеспечения курса ВД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endParaRPr lang="ru-RU" i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5760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ГБОУ МО ЦРТДЮ</a:t>
            </a:r>
            <a:endParaRPr lang="ru-RU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53650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A5002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Семинар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«Специфика программ дополнительного образования детей и программ внеурочной деятельности»</a:t>
            </a:r>
          </a:p>
          <a:p>
            <a:endParaRPr lang="ru-RU" sz="4000" b="1" dirty="0" smtClean="0">
              <a:solidFill>
                <a:srgbClr val="00206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b="1" dirty="0">
              <a:solidFill>
                <a:srgbClr val="00206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616530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2013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фика программ до и внеурочка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специфика программ до и внеурочка (1)</Template>
  <TotalTime>0</TotalTime>
  <Words>477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специфика программ до и внеурочка (1)</vt:lpstr>
      <vt:lpstr>ГБОУ МО ЦРТДЮ</vt:lpstr>
      <vt:lpstr>НОРМАТИВНЫЕ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ГБОУ МО ЦРТДЮ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МО ЦРТДЮ</dc:title>
  <dc:creator>User</dc:creator>
  <cp:lastModifiedBy>User</cp:lastModifiedBy>
  <cp:revision>1</cp:revision>
  <dcterms:created xsi:type="dcterms:W3CDTF">2014-12-11T22:10:09Z</dcterms:created>
  <dcterms:modified xsi:type="dcterms:W3CDTF">2014-12-11T22:11:01Z</dcterms:modified>
</cp:coreProperties>
</file>